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8"/>
  </p:notesMasterIdLst>
  <p:sldIdLst>
    <p:sldId id="277" r:id="rId2"/>
    <p:sldId id="279" r:id="rId3"/>
    <p:sldId id="280" r:id="rId4"/>
    <p:sldId id="295" r:id="rId5"/>
    <p:sldId id="297" r:id="rId6"/>
    <p:sldId id="281" r:id="rId7"/>
    <p:sldId id="283" r:id="rId8"/>
    <p:sldId id="284" r:id="rId9"/>
    <p:sldId id="296" r:id="rId10"/>
    <p:sldId id="286" r:id="rId11"/>
    <p:sldId id="287" r:id="rId12"/>
    <p:sldId id="290" r:id="rId13"/>
    <p:sldId id="291" r:id="rId14"/>
    <p:sldId id="292" r:id="rId15"/>
    <p:sldId id="293" r:id="rId16"/>
    <p:sldId id="29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2F4"/>
    <a:srgbClr val="FFFF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8705" autoAdjust="0"/>
  </p:normalViewPr>
  <p:slideViewPr>
    <p:cSldViewPr>
      <p:cViewPr varScale="1">
        <p:scale>
          <a:sx n="103" d="100"/>
          <a:sy n="103" d="100"/>
        </p:scale>
        <p:origin x="2011" y="65"/>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8AD823-E270-4FE2-A12A-66F5703BDF92}" type="datetimeFigureOut">
              <a:rPr lang="en-US" smtClean="0"/>
              <a:t>10/11/2020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317626-595F-4ABC-BB79-877FBB7404CF}" type="slidenum">
              <a:rPr lang="en-US" smtClean="0"/>
              <a:t>‹#›</a:t>
            </a:fld>
            <a:endParaRPr lang="en-US"/>
          </a:p>
        </p:txBody>
      </p:sp>
    </p:spTree>
    <p:extLst>
      <p:ext uri="{BB962C8B-B14F-4D97-AF65-F5344CB8AC3E}">
        <p14:creationId xmlns:p14="http://schemas.microsoft.com/office/powerpoint/2010/main" val="3653515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CF1DB5-FA08-46E7-B262-85B566272AFE}" type="datetime1">
              <a:rPr lang="en-US" smtClean="0"/>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EF972-E1E5-49E6-8EEF-4931F43465B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304800"/>
            <a:ext cx="2024063" cy="1143000"/>
          </a:xfrm>
          <a:prstGeom prst="rect">
            <a:avLst/>
          </a:prstGeom>
        </p:spPr>
      </p:pic>
    </p:spTree>
    <p:extLst>
      <p:ext uri="{BB962C8B-B14F-4D97-AF65-F5344CB8AC3E}">
        <p14:creationId xmlns:p14="http://schemas.microsoft.com/office/powerpoint/2010/main" val="1928796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D01A1-68FF-4716-8089-AED615736B1D}" type="datetime1">
              <a:rPr lang="en-US" smtClean="0"/>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EF972-E1E5-49E6-8EEF-4931F43465B5}" type="slidenum">
              <a:rPr lang="en-US" smtClean="0"/>
              <a:t>‹#›</a:t>
            </a:fld>
            <a:endParaRPr lang="en-US"/>
          </a:p>
        </p:txBody>
      </p:sp>
    </p:spTree>
    <p:extLst>
      <p:ext uri="{BB962C8B-B14F-4D97-AF65-F5344CB8AC3E}">
        <p14:creationId xmlns:p14="http://schemas.microsoft.com/office/powerpoint/2010/main" val="3557533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21BA5E-E222-4009-BE69-02FCE823F698}" type="datetime1">
              <a:rPr lang="en-US" smtClean="0"/>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EF972-E1E5-49E6-8EEF-4931F43465B5}" type="slidenum">
              <a:rPr lang="en-US" smtClean="0"/>
              <a:t>‹#›</a:t>
            </a:fld>
            <a:endParaRPr lang="en-US"/>
          </a:p>
        </p:txBody>
      </p:sp>
    </p:spTree>
    <p:extLst>
      <p:ext uri="{BB962C8B-B14F-4D97-AF65-F5344CB8AC3E}">
        <p14:creationId xmlns:p14="http://schemas.microsoft.com/office/powerpoint/2010/main" val="3807154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A6A29-D546-4B19-8AB9-4968B8711DC9}" type="datetime1">
              <a:rPr lang="en-US" smtClean="0"/>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EF972-E1E5-49E6-8EEF-4931F43465B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8600" y="6056555"/>
            <a:ext cx="990600" cy="559398"/>
          </a:xfrm>
          <a:prstGeom prst="rect">
            <a:avLst/>
          </a:prstGeom>
        </p:spPr>
      </p:pic>
    </p:spTree>
    <p:extLst>
      <p:ext uri="{BB962C8B-B14F-4D97-AF65-F5344CB8AC3E}">
        <p14:creationId xmlns:p14="http://schemas.microsoft.com/office/powerpoint/2010/main" val="1488821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78B50D-5735-49C4-AE14-82009B0B4648}" type="datetime1">
              <a:rPr lang="en-US" smtClean="0"/>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EF972-E1E5-49E6-8EEF-4931F43465B5}" type="slidenum">
              <a:rPr lang="en-US" smtClean="0"/>
              <a:t>‹#›</a:t>
            </a:fld>
            <a:endParaRPr lang="en-US"/>
          </a:p>
        </p:txBody>
      </p:sp>
    </p:spTree>
    <p:extLst>
      <p:ext uri="{BB962C8B-B14F-4D97-AF65-F5344CB8AC3E}">
        <p14:creationId xmlns:p14="http://schemas.microsoft.com/office/powerpoint/2010/main" val="4093139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D6DDFC-E90C-44DE-A126-2F5C581EC08C}" type="datetime1">
              <a:rPr lang="en-US" smtClean="0"/>
              <a:t>10/11/2020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EF972-E1E5-49E6-8EEF-4931F43465B5}" type="slidenum">
              <a:rPr lang="en-US" smtClean="0"/>
              <a:t>‹#›</a:t>
            </a:fld>
            <a:endParaRPr lang="en-US"/>
          </a:p>
        </p:txBody>
      </p:sp>
    </p:spTree>
    <p:extLst>
      <p:ext uri="{BB962C8B-B14F-4D97-AF65-F5344CB8AC3E}">
        <p14:creationId xmlns:p14="http://schemas.microsoft.com/office/powerpoint/2010/main" val="1636785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DF2D46-B4E8-4BF7-ACFA-399FDD0F54CC}" type="datetime1">
              <a:rPr lang="en-US" smtClean="0"/>
              <a:t>10/11/2020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7EF972-E1E5-49E6-8EEF-4931F43465B5}" type="slidenum">
              <a:rPr lang="en-US" smtClean="0"/>
              <a:t>‹#›</a:t>
            </a:fld>
            <a:endParaRPr lang="en-US"/>
          </a:p>
        </p:txBody>
      </p:sp>
    </p:spTree>
    <p:extLst>
      <p:ext uri="{BB962C8B-B14F-4D97-AF65-F5344CB8AC3E}">
        <p14:creationId xmlns:p14="http://schemas.microsoft.com/office/powerpoint/2010/main" val="1898830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16190A-1747-48C0-8F1E-59B9F9FD440A}" type="datetime1">
              <a:rPr lang="en-US" smtClean="0"/>
              <a:t>10/11/2020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7EF972-E1E5-49E6-8EEF-4931F43465B5}" type="slidenum">
              <a:rPr lang="en-US" smtClean="0"/>
              <a:t>‹#›</a:t>
            </a:fld>
            <a:endParaRPr lang="en-US"/>
          </a:p>
        </p:txBody>
      </p:sp>
    </p:spTree>
    <p:extLst>
      <p:ext uri="{BB962C8B-B14F-4D97-AF65-F5344CB8AC3E}">
        <p14:creationId xmlns:p14="http://schemas.microsoft.com/office/powerpoint/2010/main" val="1851158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85358-F4F6-47C2-9FA4-CBE0B8D5EE47}" type="datetime1">
              <a:rPr lang="en-US" smtClean="0"/>
              <a:t>10/11/2020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7EF972-E1E5-49E6-8EEF-4931F43465B5}" type="slidenum">
              <a:rPr lang="en-US" smtClean="0"/>
              <a:t>‹#›</a:t>
            </a:fld>
            <a:endParaRPr lang="en-US"/>
          </a:p>
        </p:txBody>
      </p:sp>
    </p:spTree>
    <p:extLst>
      <p:ext uri="{BB962C8B-B14F-4D97-AF65-F5344CB8AC3E}">
        <p14:creationId xmlns:p14="http://schemas.microsoft.com/office/powerpoint/2010/main" val="2895828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15342D-99B5-4954-860D-7146EAE4382C}" type="datetime1">
              <a:rPr lang="en-US" smtClean="0"/>
              <a:t>10/11/2020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EF972-E1E5-49E6-8EEF-4931F43465B5}" type="slidenum">
              <a:rPr lang="en-US" smtClean="0"/>
              <a:t>‹#›</a:t>
            </a:fld>
            <a:endParaRPr lang="en-US"/>
          </a:p>
        </p:txBody>
      </p:sp>
    </p:spTree>
    <p:extLst>
      <p:ext uri="{BB962C8B-B14F-4D97-AF65-F5344CB8AC3E}">
        <p14:creationId xmlns:p14="http://schemas.microsoft.com/office/powerpoint/2010/main" val="3637582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9877F6-8E6C-4664-BBAD-82E3DE58712E}" type="datetime1">
              <a:rPr lang="en-US" smtClean="0"/>
              <a:t>10/11/2020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EF972-E1E5-49E6-8EEF-4931F43465B5}" type="slidenum">
              <a:rPr lang="en-US" smtClean="0"/>
              <a:t>‹#›</a:t>
            </a:fld>
            <a:endParaRPr lang="en-US"/>
          </a:p>
        </p:txBody>
      </p:sp>
    </p:spTree>
    <p:extLst>
      <p:ext uri="{BB962C8B-B14F-4D97-AF65-F5344CB8AC3E}">
        <p14:creationId xmlns:p14="http://schemas.microsoft.com/office/powerpoint/2010/main" val="168976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0E340-1934-4F0D-A65B-E3E5DA97668F}" type="datetime1">
              <a:rPr lang="en-US" smtClean="0"/>
              <a:t>10/11/2020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EF972-E1E5-49E6-8EEF-4931F43465B5}" type="slidenum">
              <a:rPr lang="en-US" smtClean="0"/>
              <a:t>‹#›</a:t>
            </a:fld>
            <a:endParaRPr lang="en-US"/>
          </a:p>
        </p:txBody>
      </p:sp>
    </p:spTree>
    <p:extLst>
      <p:ext uri="{BB962C8B-B14F-4D97-AF65-F5344CB8AC3E}">
        <p14:creationId xmlns:p14="http://schemas.microsoft.com/office/powerpoint/2010/main" val="41994549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coi.uams.edu/" TargetMode="External"/><Relationship Id="rId5" Type="http://schemas.openxmlformats.org/officeDocument/2006/relationships/hyperlink" Target="mailto:MKSandlin@uams.edu" TargetMode="External"/><Relationship Id="rId4" Type="http://schemas.openxmlformats.org/officeDocument/2006/relationships/hyperlink" Target="mailto:PRPrincipe@uams.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6.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6.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6200" y="76200"/>
            <a:ext cx="2514600" cy="145817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oad_png_stock_by_doloresdevelde-d55c9nc[1]"/>
          <p:cNvPicPr>
            <a:picLocks noChangeAspect="1" noChangeArrowheads="1"/>
          </p:cNvPicPr>
          <p:nvPr/>
        </p:nvPicPr>
        <p:blipFill>
          <a:blip r:embed="rId2">
            <a:extLst>
              <a:ext uri="{28A0092B-C50C-407E-A947-70E740481C1C}">
                <a14:useLocalDpi xmlns:a14="http://schemas.microsoft.com/office/drawing/2010/main" val="0"/>
              </a:ext>
            </a:extLst>
          </a:blip>
          <a:srcRect l="1886" t="1909" r="24" b="-3629"/>
          <a:stretch>
            <a:fillRect/>
          </a:stretch>
        </p:blipFill>
        <p:spPr bwMode="auto">
          <a:xfrm>
            <a:off x="-2" y="1365471"/>
            <a:ext cx="9144001" cy="5740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Title 1"/>
          <p:cNvSpPr>
            <a:spLocks noGrp="1"/>
          </p:cNvSpPr>
          <p:nvPr>
            <p:ph type="ctrTitle"/>
          </p:nvPr>
        </p:nvSpPr>
        <p:spPr>
          <a:xfrm>
            <a:off x="2258890" y="4689663"/>
            <a:ext cx="6791447" cy="2438400"/>
          </a:xfrm>
        </p:spPr>
        <p:txBody>
          <a:bodyPr>
            <a:normAutofit/>
          </a:bodyPr>
          <a:lstStyle/>
          <a:p>
            <a:r>
              <a:rPr lang="en-US" sz="4000" b="1" dirty="0" smtClean="0">
                <a:ln w="19050">
                  <a:solidFill>
                    <a:schemeClr val="tx1">
                      <a:lumMod val="85000"/>
                      <a:lumOff val="15000"/>
                    </a:schemeClr>
                  </a:solidFill>
                </a:ln>
                <a:solidFill>
                  <a:srgbClr val="008000"/>
                </a:solidFill>
                <a:effectLst>
                  <a:outerShdw blurRad="50800" dist="38100" dir="8100000" algn="tr" rotWithShape="0">
                    <a:prstClr val="black">
                      <a:alpha val="40000"/>
                    </a:prstClr>
                  </a:outerShdw>
                </a:effectLst>
              </a:rPr>
              <a:t>How to Submit or Update Your </a:t>
            </a:r>
            <a:br>
              <a:rPr lang="en-US" sz="4000" b="1" dirty="0" smtClean="0">
                <a:ln w="19050">
                  <a:solidFill>
                    <a:schemeClr val="tx1">
                      <a:lumMod val="85000"/>
                      <a:lumOff val="15000"/>
                    </a:schemeClr>
                  </a:solidFill>
                </a:ln>
                <a:solidFill>
                  <a:srgbClr val="008000"/>
                </a:solidFill>
                <a:effectLst>
                  <a:outerShdw blurRad="50800" dist="38100" dir="8100000" algn="tr" rotWithShape="0">
                    <a:prstClr val="black">
                      <a:alpha val="40000"/>
                    </a:prstClr>
                  </a:outerShdw>
                </a:effectLst>
              </a:rPr>
            </a:br>
            <a:r>
              <a:rPr lang="en-US" sz="4000" b="1" dirty="0" smtClean="0">
                <a:ln w="19050">
                  <a:solidFill>
                    <a:schemeClr val="tx1">
                      <a:lumMod val="85000"/>
                      <a:lumOff val="15000"/>
                    </a:schemeClr>
                  </a:solidFill>
                </a:ln>
                <a:solidFill>
                  <a:srgbClr val="008000"/>
                </a:solidFill>
                <a:effectLst>
                  <a:outerShdw blurRad="50800" dist="38100" dir="8100000" algn="tr" rotWithShape="0">
                    <a:prstClr val="black">
                      <a:alpha val="40000"/>
                    </a:prstClr>
                  </a:outerShdw>
                </a:effectLst>
              </a:rPr>
              <a:t>Annual COI Disclosure</a:t>
            </a:r>
            <a:endParaRPr lang="en-US" sz="4000" b="1" dirty="0">
              <a:ln w="19050">
                <a:solidFill>
                  <a:schemeClr val="tx1">
                    <a:lumMod val="85000"/>
                    <a:lumOff val="15000"/>
                  </a:schemeClr>
                </a:solidFill>
              </a:ln>
              <a:solidFill>
                <a:srgbClr val="008000"/>
              </a:solidFill>
              <a:effectLst>
                <a:outerShdw blurRad="50800" dist="38100" dir="8100000" algn="tr" rotWithShape="0">
                  <a:prstClr val="black">
                    <a:alpha val="40000"/>
                  </a:prstClr>
                </a:outerShdw>
              </a:effectLst>
            </a:endParaRPr>
          </a:p>
        </p:txBody>
      </p:sp>
      <p:sp>
        <p:nvSpPr>
          <p:cNvPr id="4" name="TextBox 3"/>
          <p:cNvSpPr txBox="1"/>
          <p:nvPr/>
        </p:nvSpPr>
        <p:spPr>
          <a:xfrm>
            <a:off x="76200" y="684658"/>
            <a:ext cx="4724400" cy="1446550"/>
          </a:xfrm>
          <a:prstGeom prst="rect">
            <a:avLst/>
          </a:prstGeom>
          <a:noFill/>
        </p:spPr>
        <p:txBody>
          <a:bodyPr wrap="square" rtlCol="0">
            <a:spAutoFit/>
          </a:bodyPr>
          <a:lstStyle/>
          <a:p>
            <a:pPr algn="ctr"/>
            <a:r>
              <a:rPr lang="en-US" sz="4400" b="1" dirty="0">
                <a:effectLst>
                  <a:outerShdw blurRad="60007" dist="310007" dir="7680000" sy="30000" kx="1300200" algn="ctr" rotWithShape="0">
                    <a:prstClr val="black">
                      <a:alpha val="32000"/>
                    </a:prstClr>
                  </a:outerShdw>
                </a:effectLst>
              </a:rPr>
              <a:t>UAMS </a:t>
            </a:r>
            <a:endParaRPr lang="en-US" sz="4400" b="1" dirty="0" smtClean="0">
              <a:effectLst>
                <a:outerShdw blurRad="60007" dist="310007" dir="7680000" sy="30000" kx="1300200" algn="ctr" rotWithShape="0">
                  <a:prstClr val="black">
                    <a:alpha val="32000"/>
                  </a:prstClr>
                </a:outerShdw>
              </a:effectLst>
            </a:endParaRPr>
          </a:p>
          <a:p>
            <a:pPr algn="ctr"/>
            <a:r>
              <a:rPr lang="en-US" sz="4400" b="1" dirty="0" smtClean="0">
                <a:effectLst>
                  <a:outerShdw blurRad="60007" dist="310007" dir="7680000" sy="30000" kx="1300200" algn="ctr" rotWithShape="0">
                    <a:prstClr val="black">
                      <a:alpha val="32000"/>
                    </a:prstClr>
                  </a:outerShdw>
                </a:effectLst>
              </a:rPr>
              <a:t>Conflict of Interest</a:t>
            </a:r>
            <a:endParaRPr lang="en-US" sz="4400" b="1" dirty="0">
              <a:effectLst>
                <a:outerShdw blurRad="60007" dist="310007" dir="7680000" sy="30000" kx="1300200" algn="ctr" rotWithShape="0">
                  <a:prstClr val="black">
                    <a:alpha val="32000"/>
                  </a:prstClr>
                </a:outerShdw>
              </a:effectLst>
            </a:endParaRPr>
          </a:p>
        </p:txBody>
      </p:sp>
      <p:sp>
        <p:nvSpPr>
          <p:cNvPr id="5" name="AutoShape 4"/>
          <p:cNvSpPr>
            <a:spLocks noChangeArrowheads="1"/>
          </p:cNvSpPr>
          <p:nvPr/>
        </p:nvSpPr>
        <p:spPr bwMode="auto">
          <a:xfrm>
            <a:off x="5700260" y="2554147"/>
            <a:ext cx="153802" cy="1330499"/>
          </a:xfrm>
          <a:prstGeom prst="roundRect">
            <a:avLst>
              <a:gd name="adj" fmla="val 16667"/>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AutoShape 5"/>
          <p:cNvSpPr>
            <a:spLocks noChangeArrowheads="1"/>
          </p:cNvSpPr>
          <p:nvPr/>
        </p:nvSpPr>
        <p:spPr bwMode="auto">
          <a:xfrm>
            <a:off x="5029200" y="304800"/>
            <a:ext cx="4021137" cy="2253128"/>
          </a:xfrm>
          <a:prstGeom prst="roundRect">
            <a:avLst>
              <a:gd name="adj" fmla="val 16667"/>
            </a:avLst>
          </a:prstGeom>
          <a:gradFill rotWithShape="1">
            <a:gsLst>
              <a:gs pos="0">
                <a:srgbClr val="339966"/>
              </a:gs>
              <a:gs pos="100000">
                <a:srgbClr val="339966">
                  <a:gamma/>
                  <a:shade val="46275"/>
                  <a:invGamma/>
                </a:srgbClr>
              </a:gs>
            </a:gsLst>
            <a:lin ang="5400000" scaled="1"/>
          </a:gradFill>
          <a:ln w="9525" algn="in">
            <a:solidFill>
              <a:srgbClr val="000000"/>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AutoShape 6"/>
          <p:cNvSpPr>
            <a:spLocks noChangeArrowheads="1"/>
          </p:cNvSpPr>
          <p:nvPr/>
        </p:nvSpPr>
        <p:spPr bwMode="auto">
          <a:xfrm>
            <a:off x="5174619" y="431378"/>
            <a:ext cx="3730301" cy="1976937"/>
          </a:xfrm>
          <a:prstGeom prst="roundRect">
            <a:avLst>
              <a:gd name="adj" fmla="val 16667"/>
            </a:avLst>
          </a:prstGeom>
          <a:noFill/>
          <a:ln w="38100" algn="in">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p:cNvSpPr txBox="1">
            <a:spLocks noChangeArrowheads="1"/>
          </p:cNvSpPr>
          <p:nvPr/>
        </p:nvSpPr>
        <p:spPr bwMode="auto">
          <a:xfrm>
            <a:off x="5497751" y="1516715"/>
            <a:ext cx="2526788" cy="4806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FFFFFF"/>
                </a:solidFill>
                <a:effectLst/>
                <a:latin typeface="Arial Black" pitchFamily="34" charset="0"/>
                <a:cs typeface="Arial" pitchFamily="34" charset="0"/>
              </a:rPr>
              <a:t>Straight Ahead</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32" name="AutoShape 8"/>
          <p:cNvCxnSpPr>
            <a:cxnSpLocks noChangeShapeType="1"/>
          </p:cNvCxnSpPr>
          <p:nvPr/>
        </p:nvCxnSpPr>
        <p:spPr bwMode="auto">
          <a:xfrm flipH="1" flipV="1">
            <a:off x="8026972" y="1455497"/>
            <a:ext cx="12645" cy="421038"/>
          </a:xfrm>
          <a:prstGeom prst="straightConnector1">
            <a:avLst/>
          </a:prstGeom>
          <a:noFill/>
          <a:ln w="508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9" name="Text Box 9"/>
          <p:cNvSpPr txBox="1">
            <a:spLocks noChangeArrowheads="1"/>
          </p:cNvSpPr>
          <p:nvPr/>
        </p:nvSpPr>
        <p:spPr bwMode="auto">
          <a:xfrm>
            <a:off x="5227871" y="836813"/>
            <a:ext cx="3540623" cy="915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600" b="0" i="0" u="none" strike="noStrike" cap="none" normalizeH="0" baseline="0" dirty="0" smtClean="0">
                <a:ln>
                  <a:noFill/>
                </a:ln>
                <a:solidFill>
                  <a:srgbClr val="FFFFFF"/>
                </a:solidFill>
                <a:effectLst/>
                <a:latin typeface="Arial Black" pitchFamily="34" charset="0"/>
                <a:cs typeface="Arial" pitchFamily="34" charset="0"/>
              </a:rPr>
              <a:t>Compliance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Oval 11"/>
          <p:cNvSpPr>
            <a:spLocks noChangeArrowheads="1"/>
          </p:cNvSpPr>
          <p:nvPr/>
        </p:nvSpPr>
        <p:spPr bwMode="auto">
          <a:xfrm>
            <a:off x="5726059" y="2232812"/>
            <a:ext cx="82554" cy="9072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11" name="Group 13"/>
          <p:cNvGrpSpPr>
            <a:grpSpLocks/>
          </p:cNvGrpSpPr>
          <p:nvPr/>
        </p:nvGrpSpPr>
        <p:grpSpPr bwMode="auto">
          <a:xfrm>
            <a:off x="5727472" y="533400"/>
            <a:ext cx="2550618" cy="90730"/>
            <a:chOff x="109537500" y="106937175"/>
            <a:chExt cx="2825114" cy="91439"/>
          </a:xfrm>
        </p:grpSpPr>
        <p:sp>
          <p:nvSpPr>
            <p:cNvPr id="13" name="Oval 14"/>
            <p:cNvSpPr>
              <a:spLocks noChangeArrowheads="1"/>
            </p:cNvSpPr>
            <p:nvPr/>
          </p:nvSpPr>
          <p:spPr bwMode="auto">
            <a:xfrm>
              <a:off x="109537500" y="1069371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Oval 15"/>
            <p:cNvSpPr>
              <a:spLocks noChangeArrowheads="1"/>
            </p:cNvSpPr>
            <p:nvPr/>
          </p:nvSpPr>
          <p:spPr bwMode="auto">
            <a:xfrm>
              <a:off x="112271175" y="1069371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12" name="AutoShape 16"/>
          <p:cNvSpPr>
            <a:spLocks noChangeArrowheads="1"/>
          </p:cNvSpPr>
          <p:nvPr/>
        </p:nvSpPr>
        <p:spPr bwMode="auto">
          <a:xfrm>
            <a:off x="8133100" y="2555701"/>
            <a:ext cx="153802" cy="1330499"/>
          </a:xfrm>
          <a:prstGeom prst="roundRect">
            <a:avLst>
              <a:gd name="adj" fmla="val 16667"/>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041" name="AutoShape 17"/>
          <p:cNvCxnSpPr>
            <a:cxnSpLocks noChangeShapeType="1"/>
          </p:cNvCxnSpPr>
          <p:nvPr/>
        </p:nvCxnSpPr>
        <p:spPr bwMode="auto">
          <a:xfrm flipH="1" flipV="1">
            <a:off x="8226566" y="1457385"/>
            <a:ext cx="12645" cy="421038"/>
          </a:xfrm>
          <a:prstGeom prst="straightConnector1">
            <a:avLst/>
          </a:prstGeom>
          <a:noFill/>
          <a:ln w="50800" algn="ctr">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23" name="Oval 11"/>
          <p:cNvSpPr>
            <a:spLocks noChangeArrowheads="1"/>
          </p:cNvSpPr>
          <p:nvPr/>
        </p:nvSpPr>
        <p:spPr bwMode="auto">
          <a:xfrm>
            <a:off x="8153400" y="2249273"/>
            <a:ext cx="82554" cy="9072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4380166"/>
            <a:ext cx="2819400" cy="944839"/>
          </a:xfrm>
          <a:prstGeom prst="rect">
            <a:avLst/>
          </a:prstGeom>
        </p:spPr>
      </p:pic>
    </p:spTree>
    <p:extLst>
      <p:ext uri="{BB962C8B-B14F-4D97-AF65-F5344CB8AC3E}">
        <p14:creationId xmlns:p14="http://schemas.microsoft.com/office/powerpoint/2010/main" val="637487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85358-F4F6-47C2-9FA4-CBE0B8D5EE47}" type="datetime1">
              <a:rPr lang="en-US" smtClean="0"/>
              <a:t>10/11/2020</a:t>
            </a:fld>
            <a:endParaRPr lang="en-US"/>
          </a:p>
        </p:txBody>
      </p:sp>
      <p:sp>
        <p:nvSpPr>
          <p:cNvPr id="3" name="Slide Number Placeholder 2"/>
          <p:cNvSpPr>
            <a:spLocks noGrp="1"/>
          </p:cNvSpPr>
          <p:nvPr>
            <p:ph type="sldNum" sz="quarter" idx="12"/>
          </p:nvPr>
        </p:nvSpPr>
        <p:spPr/>
        <p:txBody>
          <a:bodyPr/>
          <a:lstStyle/>
          <a:p>
            <a:fld id="{607EF972-E1E5-49E6-8EEF-4931F43465B5}" type="slidenum">
              <a:rPr lang="en-US" smtClean="0"/>
              <a:t>10</a:t>
            </a:fld>
            <a:endParaRPr lang="en-US"/>
          </a:p>
        </p:txBody>
      </p:sp>
      <p:pic>
        <p:nvPicPr>
          <p:cNvPr id="4" name="Picture 2" descr="road_png_stock_by_doloresdevelde-d55c9nc[1]"/>
          <p:cNvPicPr>
            <a:picLocks noChangeAspect="1" noChangeArrowheads="1"/>
          </p:cNvPicPr>
          <p:nvPr/>
        </p:nvPicPr>
        <p:blipFill>
          <a:blip r:embed="rId2">
            <a:extLst>
              <a:ext uri="{28A0092B-C50C-407E-A947-70E740481C1C}">
                <a14:useLocalDpi xmlns:a14="http://schemas.microsoft.com/office/drawing/2010/main" val="0"/>
              </a:ext>
            </a:extLst>
          </a:blip>
          <a:srcRect l="1886" t="1909" r="24" b="-3629"/>
          <a:stretch>
            <a:fillRect/>
          </a:stretch>
        </p:blipFill>
        <p:spPr bwMode="auto">
          <a:xfrm>
            <a:off x="-2" y="-35206"/>
            <a:ext cx="9144001" cy="71408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Rectangle 4"/>
          <p:cNvSpPr/>
          <p:nvPr/>
        </p:nvSpPr>
        <p:spPr>
          <a:xfrm>
            <a:off x="-1" y="-7664"/>
            <a:ext cx="9167650" cy="6858000"/>
          </a:xfrm>
          <a:prstGeom prst="rect">
            <a:avLst/>
          </a:prstGeom>
          <a:solidFill>
            <a:srgbClr val="FFFFFF">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sandlinmalindak.UAMS\Pictures\Pictures\UAM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314" y="6063932"/>
            <a:ext cx="1191285" cy="786404"/>
          </a:xfrm>
          <a:prstGeom prst="rect">
            <a:avLst/>
          </a:prstGeom>
          <a:noFill/>
          <a:extLst>
            <a:ext uri="{909E8E84-426E-40DD-AFC4-6F175D3DCCD1}">
              <a14:hiddenFill xmlns:a14="http://schemas.microsoft.com/office/drawing/2010/main">
                <a:solidFill>
                  <a:srgbClr val="FFFFFF"/>
                </a:solidFill>
              </a14:hiddenFill>
            </a:ext>
          </a:extLst>
        </p:spPr>
      </p:pic>
      <p:sp>
        <p:nvSpPr>
          <p:cNvPr id="31" name="Date Placeholder 3"/>
          <p:cNvSpPr txBox="1">
            <a:spLocks/>
          </p:cNvSpPr>
          <p:nvPr/>
        </p:nvSpPr>
        <p:spPr>
          <a:xfrm>
            <a:off x="0" y="6485211"/>
            <a:ext cx="925368"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B3154A-F381-46EB-B615-A9EE8C7853EB}" type="datetime1">
              <a:rPr lang="en-US" smtClean="0"/>
              <a:pPr/>
              <a:t>10/11/2020</a:t>
            </a:fld>
            <a:endParaRPr lang="en-US" dirty="0"/>
          </a:p>
        </p:txBody>
      </p:sp>
      <p:sp>
        <p:nvSpPr>
          <p:cNvPr id="21" name="Content Placeholder 2"/>
          <p:cNvSpPr txBox="1">
            <a:spLocks/>
          </p:cNvSpPr>
          <p:nvPr/>
        </p:nvSpPr>
        <p:spPr>
          <a:xfrm>
            <a:off x="509155" y="1600200"/>
            <a:ext cx="81534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smtClean="0"/>
              <a:t>Select the Organization from the list by typing the first few letters of the name.  If you are unable to find your organization, enter the name in the second text box. Click OK.</a:t>
            </a:r>
          </a:p>
          <a:p>
            <a:pPr marL="457200" lvl="1" indent="0" algn="ctr">
              <a:buFont typeface="Arial" panose="020B0604020202020204" pitchFamily="34" charset="0"/>
              <a:buNone/>
            </a:pPr>
            <a:endParaRPr lang="en-US" sz="2000" dirty="0" smtClean="0"/>
          </a:p>
        </p:txBody>
      </p:sp>
      <p:pic>
        <p:nvPicPr>
          <p:cNvPr id="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182" y="2819400"/>
            <a:ext cx="4382990" cy="3200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5" name="Rectangle 24"/>
          <p:cNvSpPr/>
          <p:nvPr/>
        </p:nvSpPr>
        <p:spPr bwMode="auto">
          <a:xfrm>
            <a:off x="238991" y="3383973"/>
            <a:ext cx="446809" cy="228600"/>
          </a:xfrm>
          <a:prstGeom prst="rect">
            <a:avLst/>
          </a:prstGeom>
          <a:noFill/>
          <a:ln w="57150" cap="sq" cmpd="sng" algn="ctr">
            <a:solidFill>
              <a:srgbClr val="FFFF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endParaRPr lang="en-US" sz="2400">
              <a:latin typeface="Times New Roman" pitchFamily="18" charset="0"/>
            </a:endParaRPr>
          </a:p>
        </p:txBody>
      </p:sp>
      <p:pic>
        <p:nvPicPr>
          <p:cNvPr id="2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0828" y="2819400"/>
            <a:ext cx="4382990" cy="3200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7" name="Rectangle 26"/>
          <p:cNvSpPr/>
          <p:nvPr/>
        </p:nvSpPr>
        <p:spPr bwMode="auto">
          <a:xfrm>
            <a:off x="4724235" y="4404073"/>
            <a:ext cx="914565" cy="304800"/>
          </a:xfrm>
          <a:prstGeom prst="rect">
            <a:avLst/>
          </a:prstGeom>
          <a:noFill/>
          <a:ln w="57150" cap="sq" cmpd="sng" algn="ctr">
            <a:solidFill>
              <a:srgbClr val="FFFF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endParaRPr lang="en-US" sz="2400">
              <a:latin typeface="Times New Roman" pitchFamily="18" charset="0"/>
            </a:endParaRPr>
          </a:p>
        </p:txBody>
      </p:sp>
      <p:cxnSp>
        <p:nvCxnSpPr>
          <p:cNvPr id="28" name="Straight Arrow Connector 27"/>
          <p:cNvCxnSpPr/>
          <p:nvPr/>
        </p:nvCxnSpPr>
        <p:spPr bwMode="auto">
          <a:xfrm flipH="1">
            <a:off x="5638800" y="4561609"/>
            <a:ext cx="838200" cy="0"/>
          </a:xfrm>
          <a:prstGeom prst="straightConnector1">
            <a:avLst/>
          </a:prstGeom>
          <a:solidFill>
            <a:schemeClr val="accent1"/>
          </a:solidFill>
          <a:ln w="28575" cap="sq" cmpd="sng" algn="ctr">
            <a:solidFill>
              <a:srgbClr val="FF0000"/>
            </a:solidFill>
            <a:prstDash val="solid"/>
            <a:round/>
            <a:headEnd type="none" w="sm" len="sm"/>
            <a:tailEnd type="triangle"/>
          </a:ln>
          <a:effectLst/>
        </p:spPr>
      </p:cxnSp>
      <p:cxnSp>
        <p:nvCxnSpPr>
          <p:cNvPr id="29" name="Straight Arrow Connector 28"/>
          <p:cNvCxnSpPr/>
          <p:nvPr/>
        </p:nvCxnSpPr>
        <p:spPr bwMode="auto">
          <a:xfrm flipH="1">
            <a:off x="685802" y="3498273"/>
            <a:ext cx="838198" cy="0"/>
          </a:xfrm>
          <a:prstGeom prst="straightConnector1">
            <a:avLst/>
          </a:prstGeom>
          <a:solidFill>
            <a:schemeClr val="accent1"/>
          </a:solidFill>
          <a:ln w="28575" cap="sq" cmpd="sng" algn="ctr">
            <a:solidFill>
              <a:srgbClr val="FF0000"/>
            </a:solidFill>
            <a:prstDash val="solid"/>
            <a:round/>
            <a:headEnd type="none" w="sm" len="sm"/>
            <a:tailEnd type="triangle"/>
          </a:ln>
          <a:effectLst/>
        </p:spPr>
      </p:cxnSp>
      <p:sp>
        <p:nvSpPr>
          <p:cNvPr id="30" name="Rectangle 29"/>
          <p:cNvSpPr/>
          <p:nvPr/>
        </p:nvSpPr>
        <p:spPr>
          <a:xfrm>
            <a:off x="0" y="-8930"/>
            <a:ext cx="9167649" cy="1150664"/>
          </a:xfrm>
          <a:prstGeom prst="rect">
            <a:avLst/>
          </a:prstGeom>
          <a:solidFill>
            <a:schemeClr val="tx2">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itle 1"/>
          <p:cNvSpPr txBox="1">
            <a:spLocks/>
          </p:cNvSpPr>
          <p:nvPr/>
        </p:nvSpPr>
        <p:spPr bwMode="auto">
          <a:xfrm>
            <a:off x="1676400" y="76200"/>
            <a:ext cx="6143626"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kumimoji="1" lang="en-US" sz="4400" b="1" i="0" u="none" strike="noStrike" kern="0" cap="none" spc="0" normalizeH="0" baseline="0" noProof="0" smtClean="0">
                <a:ln>
                  <a:noFill/>
                </a:ln>
                <a:solidFill>
                  <a:srgbClr val="FFFFFF"/>
                </a:solidFill>
                <a:effectLst/>
                <a:uLnTx/>
                <a:uFillTx/>
                <a:latin typeface="+mj-lt"/>
                <a:ea typeface="+mj-ea"/>
                <a:cs typeface="+mj-cs"/>
              </a:defRPr>
            </a:lvl1pPr>
            <a:lvl2pPr algn="l" rtl="0" eaLnBrk="1" fontAlgn="base" hangingPunct="1">
              <a:spcBef>
                <a:spcPct val="0"/>
              </a:spcBef>
              <a:spcAft>
                <a:spcPct val="0"/>
              </a:spcAft>
              <a:defRPr kumimoji="1" sz="4400" b="1">
                <a:solidFill>
                  <a:schemeClr val="bg1"/>
                </a:solidFill>
                <a:latin typeface="Arial" charset="0"/>
              </a:defRPr>
            </a:lvl2pPr>
            <a:lvl3pPr algn="l" rtl="0" eaLnBrk="1" fontAlgn="base" hangingPunct="1">
              <a:spcBef>
                <a:spcPct val="0"/>
              </a:spcBef>
              <a:spcAft>
                <a:spcPct val="0"/>
              </a:spcAft>
              <a:defRPr kumimoji="1" sz="4400" b="1">
                <a:solidFill>
                  <a:schemeClr val="bg1"/>
                </a:solidFill>
                <a:latin typeface="Arial" charset="0"/>
              </a:defRPr>
            </a:lvl3pPr>
            <a:lvl4pPr algn="l" rtl="0" eaLnBrk="1" fontAlgn="base" hangingPunct="1">
              <a:spcBef>
                <a:spcPct val="0"/>
              </a:spcBef>
              <a:spcAft>
                <a:spcPct val="0"/>
              </a:spcAft>
              <a:defRPr kumimoji="1" sz="4400" b="1">
                <a:solidFill>
                  <a:schemeClr val="bg1"/>
                </a:solidFill>
                <a:latin typeface="Arial" charset="0"/>
              </a:defRPr>
            </a:lvl4pPr>
            <a:lvl5pPr algn="l" rtl="0" eaLnBrk="1" fontAlgn="base" hangingPunct="1">
              <a:spcBef>
                <a:spcPct val="0"/>
              </a:spcBef>
              <a:spcAft>
                <a:spcPct val="0"/>
              </a:spcAft>
              <a:defRPr kumimoji="1" sz="4400" b="1">
                <a:solidFill>
                  <a:schemeClr val="bg1"/>
                </a:solidFill>
                <a:latin typeface="Arial" charset="0"/>
              </a:defRPr>
            </a:lvl5pPr>
            <a:lvl6pPr marL="457200" algn="l" rtl="0" eaLnBrk="1" fontAlgn="base" hangingPunct="1">
              <a:spcBef>
                <a:spcPct val="0"/>
              </a:spcBef>
              <a:spcAft>
                <a:spcPct val="0"/>
              </a:spcAft>
              <a:defRPr kumimoji="1" sz="4400" b="1">
                <a:solidFill>
                  <a:schemeClr val="bg1"/>
                </a:solidFill>
                <a:latin typeface="Arial" charset="0"/>
              </a:defRPr>
            </a:lvl6pPr>
            <a:lvl7pPr marL="914400" algn="l" rtl="0" eaLnBrk="1" fontAlgn="base" hangingPunct="1">
              <a:spcBef>
                <a:spcPct val="0"/>
              </a:spcBef>
              <a:spcAft>
                <a:spcPct val="0"/>
              </a:spcAft>
              <a:defRPr kumimoji="1" sz="4400" b="1">
                <a:solidFill>
                  <a:schemeClr val="bg1"/>
                </a:solidFill>
                <a:latin typeface="Arial" charset="0"/>
              </a:defRPr>
            </a:lvl7pPr>
            <a:lvl8pPr marL="1371600" algn="l" rtl="0" eaLnBrk="1" fontAlgn="base" hangingPunct="1">
              <a:spcBef>
                <a:spcPct val="0"/>
              </a:spcBef>
              <a:spcAft>
                <a:spcPct val="0"/>
              </a:spcAft>
              <a:defRPr kumimoji="1" sz="4400" b="1">
                <a:solidFill>
                  <a:schemeClr val="bg1"/>
                </a:solidFill>
                <a:latin typeface="Arial" charset="0"/>
              </a:defRPr>
            </a:lvl8pPr>
            <a:lvl9pPr marL="1828800" algn="l" rtl="0" eaLnBrk="1" fontAlgn="base" hangingPunct="1">
              <a:spcBef>
                <a:spcPct val="0"/>
              </a:spcBef>
              <a:spcAft>
                <a:spcPct val="0"/>
              </a:spcAft>
              <a:defRPr kumimoji="1" sz="4400" b="1">
                <a:solidFill>
                  <a:schemeClr val="bg1"/>
                </a:solidFill>
                <a:latin typeface="Arial" charset="0"/>
              </a:defRPr>
            </a:lvl9pPr>
          </a:lstStyle>
          <a:p>
            <a:r>
              <a:rPr lang="en-US" sz="3200" dirty="0">
                <a:solidFill>
                  <a:schemeClr val="tx1"/>
                </a:solidFill>
              </a:rPr>
              <a:t>UAMS COI Disclosure System</a:t>
            </a:r>
            <a:r>
              <a:rPr lang="en-US" sz="6600" dirty="0">
                <a:solidFill>
                  <a:schemeClr val="tx1"/>
                </a:solidFill>
              </a:rPr>
              <a:t/>
            </a:r>
            <a:br>
              <a:rPr lang="en-US" sz="6600" dirty="0">
                <a:solidFill>
                  <a:schemeClr val="tx1"/>
                </a:solidFill>
              </a:rPr>
            </a:br>
            <a:r>
              <a:rPr lang="en-US" sz="2000" dirty="0">
                <a:solidFill>
                  <a:schemeClr val="tx1"/>
                </a:solidFill>
              </a:rPr>
              <a:t>How to Update or Submit Your Annual </a:t>
            </a:r>
            <a:r>
              <a:rPr lang="en-US" sz="2000" dirty="0" smtClean="0">
                <a:solidFill>
                  <a:schemeClr val="tx1"/>
                </a:solidFill>
              </a:rPr>
              <a:t>Disclosure</a:t>
            </a:r>
            <a:endParaRPr lang="en-US" sz="2000" dirty="0">
              <a:solidFill>
                <a:schemeClr val="tx1"/>
              </a:solidFill>
            </a:endParaRPr>
          </a:p>
        </p:txBody>
      </p:sp>
      <p:grpSp>
        <p:nvGrpSpPr>
          <p:cNvPr id="42" name="Group 41"/>
          <p:cNvGrpSpPr/>
          <p:nvPr/>
        </p:nvGrpSpPr>
        <p:grpSpPr>
          <a:xfrm>
            <a:off x="152400" y="121754"/>
            <a:ext cx="1524000" cy="868846"/>
            <a:chOff x="0" y="45554"/>
            <a:chExt cx="1828800" cy="1021246"/>
          </a:xfrm>
        </p:grpSpPr>
        <p:sp>
          <p:nvSpPr>
            <p:cNvPr id="43" name="AutoShape 5"/>
            <p:cNvSpPr>
              <a:spLocks noChangeArrowheads="1"/>
            </p:cNvSpPr>
            <p:nvPr/>
          </p:nvSpPr>
          <p:spPr bwMode="auto">
            <a:xfrm>
              <a:off x="0" y="45554"/>
              <a:ext cx="1828800" cy="1021246"/>
            </a:xfrm>
            <a:prstGeom prst="roundRect">
              <a:avLst>
                <a:gd name="adj" fmla="val 16667"/>
              </a:avLst>
            </a:prstGeom>
            <a:gradFill rotWithShape="1">
              <a:gsLst>
                <a:gs pos="0">
                  <a:srgbClr val="339966"/>
                </a:gs>
                <a:gs pos="100000">
                  <a:srgbClr val="339966">
                    <a:gamma/>
                    <a:shade val="46275"/>
                    <a:invGamma/>
                  </a:srgbClr>
                </a:gs>
              </a:gsLst>
              <a:lin ang="5400000" scaled="1"/>
            </a:gradFill>
            <a:ln w="9525" algn="in">
              <a:solidFill>
                <a:srgbClr val="000000"/>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AutoShape 6"/>
            <p:cNvSpPr>
              <a:spLocks noChangeArrowheads="1"/>
            </p:cNvSpPr>
            <p:nvPr/>
          </p:nvSpPr>
          <p:spPr bwMode="auto">
            <a:xfrm>
              <a:off x="79298" y="102927"/>
              <a:ext cx="1696528" cy="896060"/>
            </a:xfrm>
            <a:prstGeom prst="roundRect">
              <a:avLst>
                <a:gd name="adj" fmla="val 16667"/>
              </a:avLst>
            </a:prstGeom>
            <a:noFill/>
            <a:ln w="38100" algn="in">
              <a:solidFill>
                <a:srgbClr val="FFFFFF"/>
              </a:solidFill>
              <a:round/>
              <a:headEnd/>
              <a:tailEnd/>
            </a:ln>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45" name="Group 10"/>
            <p:cNvGrpSpPr>
              <a:grpSpLocks/>
            </p:cNvGrpSpPr>
            <p:nvPr/>
          </p:nvGrpSpPr>
          <p:grpSpPr bwMode="auto">
            <a:xfrm>
              <a:off x="330092" y="873277"/>
              <a:ext cx="1160013" cy="41123"/>
              <a:chOff x="109423200" y="106822875"/>
              <a:chExt cx="2825114" cy="91439"/>
            </a:xfrm>
          </p:grpSpPr>
          <p:sp>
            <p:nvSpPr>
              <p:cNvPr id="49" name="Oval 11"/>
              <p:cNvSpPr>
                <a:spLocks noChangeArrowheads="1"/>
              </p:cNvSpPr>
              <p:nvPr/>
            </p:nvSpPr>
            <p:spPr bwMode="auto">
              <a:xfrm>
                <a:off x="109423200" y="1068228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Oval 12"/>
              <p:cNvSpPr>
                <a:spLocks noChangeArrowheads="1"/>
              </p:cNvSpPr>
              <p:nvPr/>
            </p:nvSpPr>
            <p:spPr bwMode="auto">
              <a:xfrm>
                <a:off x="112156875" y="1068228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46" name="Group 45"/>
            <p:cNvGrpSpPr>
              <a:grpSpLocks/>
            </p:cNvGrpSpPr>
            <p:nvPr/>
          </p:nvGrpSpPr>
          <p:grpSpPr bwMode="auto">
            <a:xfrm>
              <a:off x="330734" y="182165"/>
              <a:ext cx="1160013" cy="41124"/>
              <a:chOff x="109537500" y="106937175"/>
              <a:chExt cx="2825114" cy="91439"/>
            </a:xfrm>
          </p:grpSpPr>
          <p:sp>
            <p:nvSpPr>
              <p:cNvPr id="47" name="Oval 14"/>
              <p:cNvSpPr>
                <a:spLocks noChangeArrowheads="1"/>
              </p:cNvSpPr>
              <p:nvPr/>
            </p:nvSpPr>
            <p:spPr bwMode="auto">
              <a:xfrm>
                <a:off x="109537500" y="1069371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Oval 15"/>
              <p:cNvSpPr>
                <a:spLocks noChangeArrowheads="1"/>
              </p:cNvSpPr>
              <p:nvPr/>
            </p:nvSpPr>
            <p:spPr bwMode="auto">
              <a:xfrm>
                <a:off x="112271175" y="1069371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4350" y="325959"/>
            <a:ext cx="1262035" cy="422934"/>
          </a:xfrm>
          <a:prstGeom prst="rect">
            <a:avLst/>
          </a:prstGeom>
        </p:spPr>
      </p:pic>
    </p:spTree>
    <p:extLst>
      <p:ext uri="{BB962C8B-B14F-4D97-AF65-F5344CB8AC3E}">
        <p14:creationId xmlns:p14="http://schemas.microsoft.com/office/powerpoint/2010/main" val="2372618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85358-F4F6-47C2-9FA4-CBE0B8D5EE47}" type="datetime1">
              <a:rPr lang="en-US" smtClean="0"/>
              <a:t>10/11/2020</a:t>
            </a:fld>
            <a:endParaRPr lang="en-US"/>
          </a:p>
        </p:txBody>
      </p:sp>
      <p:sp>
        <p:nvSpPr>
          <p:cNvPr id="3" name="Slide Number Placeholder 2"/>
          <p:cNvSpPr>
            <a:spLocks noGrp="1"/>
          </p:cNvSpPr>
          <p:nvPr>
            <p:ph type="sldNum" sz="quarter" idx="12"/>
          </p:nvPr>
        </p:nvSpPr>
        <p:spPr/>
        <p:txBody>
          <a:bodyPr/>
          <a:lstStyle/>
          <a:p>
            <a:fld id="{607EF972-E1E5-49E6-8EEF-4931F43465B5}" type="slidenum">
              <a:rPr lang="en-US" smtClean="0"/>
              <a:t>11</a:t>
            </a:fld>
            <a:endParaRPr lang="en-US"/>
          </a:p>
        </p:txBody>
      </p:sp>
      <p:pic>
        <p:nvPicPr>
          <p:cNvPr id="4" name="Picture 2" descr="road_png_stock_by_doloresdevelde-d55c9nc[1]"/>
          <p:cNvPicPr>
            <a:picLocks noChangeAspect="1" noChangeArrowheads="1"/>
          </p:cNvPicPr>
          <p:nvPr/>
        </p:nvPicPr>
        <p:blipFill>
          <a:blip r:embed="rId2">
            <a:extLst>
              <a:ext uri="{28A0092B-C50C-407E-A947-70E740481C1C}">
                <a14:useLocalDpi xmlns:a14="http://schemas.microsoft.com/office/drawing/2010/main" val="0"/>
              </a:ext>
            </a:extLst>
          </a:blip>
          <a:srcRect l="1886" t="1909" r="24" b="-3629"/>
          <a:stretch>
            <a:fillRect/>
          </a:stretch>
        </p:blipFill>
        <p:spPr bwMode="auto">
          <a:xfrm>
            <a:off x="-2" y="-35206"/>
            <a:ext cx="9144001" cy="71408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Rectangle 4"/>
          <p:cNvSpPr/>
          <p:nvPr/>
        </p:nvSpPr>
        <p:spPr>
          <a:xfrm>
            <a:off x="-1" y="-7664"/>
            <a:ext cx="9167650" cy="6858000"/>
          </a:xfrm>
          <a:prstGeom prst="rect">
            <a:avLst/>
          </a:prstGeom>
          <a:solidFill>
            <a:srgbClr val="FFFFFF">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sandlinmalindak.UAMS\Pictures\Pictures\UAM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314" y="6063932"/>
            <a:ext cx="1191285" cy="786404"/>
          </a:xfrm>
          <a:prstGeom prst="rect">
            <a:avLst/>
          </a:prstGeom>
          <a:noFill/>
          <a:extLst>
            <a:ext uri="{909E8E84-426E-40DD-AFC4-6F175D3DCCD1}">
              <a14:hiddenFill xmlns:a14="http://schemas.microsoft.com/office/drawing/2010/main">
                <a:solidFill>
                  <a:srgbClr val="FFFFFF"/>
                </a:solidFill>
              </a14:hiddenFill>
            </a:ext>
          </a:extLst>
        </p:spPr>
      </p:pic>
      <p:sp>
        <p:nvSpPr>
          <p:cNvPr id="31" name="Date Placeholder 3"/>
          <p:cNvSpPr txBox="1">
            <a:spLocks/>
          </p:cNvSpPr>
          <p:nvPr/>
        </p:nvSpPr>
        <p:spPr>
          <a:xfrm>
            <a:off x="0" y="6485211"/>
            <a:ext cx="925368"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B3154A-F381-46EB-B615-A9EE8C7853EB}" type="datetime1">
              <a:rPr lang="en-US" smtClean="0"/>
              <a:pPr/>
              <a:t>10/11/2020</a:t>
            </a:fld>
            <a:endParaRPr lang="en-US" dirty="0"/>
          </a:p>
        </p:txBody>
      </p:sp>
      <p:sp>
        <p:nvSpPr>
          <p:cNvPr id="21" name="Content Placeholder 2"/>
          <p:cNvSpPr txBox="1">
            <a:spLocks/>
          </p:cNvSpPr>
          <p:nvPr/>
        </p:nvSpPr>
        <p:spPr>
          <a:xfrm>
            <a:off x="228600" y="1600200"/>
            <a:ext cx="8686800" cy="91439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smtClean="0"/>
              <a:t>General Information Page:  Indicate if you or an Immediate Family Member has the outside interest and select the types of interests you have with the organization.  Click Continue. </a:t>
            </a:r>
            <a:endParaRPr lang="en-US" sz="1800" dirty="0" smtClean="0"/>
          </a:p>
        </p:txBody>
      </p:sp>
      <p:sp>
        <p:nvSpPr>
          <p:cNvPr id="25" name="Rectangle 24"/>
          <p:cNvSpPr/>
          <p:nvPr/>
        </p:nvSpPr>
        <p:spPr>
          <a:xfrm>
            <a:off x="-1" y="0"/>
            <a:ext cx="9159600" cy="1150664"/>
          </a:xfrm>
          <a:prstGeom prst="rect">
            <a:avLst/>
          </a:prstGeom>
          <a:solidFill>
            <a:schemeClr val="tx2">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1"/>
          <p:cNvSpPr txBox="1">
            <a:spLocks/>
          </p:cNvSpPr>
          <p:nvPr/>
        </p:nvSpPr>
        <p:spPr bwMode="auto">
          <a:xfrm>
            <a:off x="1676400" y="76200"/>
            <a:ext cx="6143626"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kumimoji="1" lang="en-US" sz="4400" b="1" i="0" u="none" strike="noStrike" kern="0" cap="none" spc="0" normalizeH="0" baseline="0" noProof="0" smtClean="0">
                <a:ln>
                  <a:noFill/>
                </a:ln>
                <a:solidFill>
                  <a:srgbClr val="FFFFFF"/>
                </a:solidFill>
                <a:effectLst/>
                <a:uLnTx/>
                <a:uFillTx/>
                <a:latin typeface="+mj-lt"/>
                <a:ea typeface="+mj-ea"/>
                <a:cs typeface="+mj-cs"/>
              </a:defRPr>
            </a:lvl1pPr>
            <a:lvl2pPr algn="l" rtl="0" eaLnBrk="1" fontAlgn="base" hangingPunct="1">
              <a:spcBef>
                <a:spcPct val="0"/>
              </a:spcBef>
              <a:spcAft>
                <a:spcPct val="0"/>
              </a:spcAft>
              <a:defRPr kumimoji="1" sz="4400" b="1">
                <a:solidFill>
                  <a:schemeClr val="bg1"/>
                </a:solidFill>
                <a:latin typeface="Arial" charset="0"/>
              </a:defRPr>
            </a:lvl2pPr>
            <a:lvl3pPr algn="l" rtl="0" eaLnBrk="1" fontAlgn="base" hangingPunct="1">
              <a:spcBef>
                <a:spcPct val="0"/>
              </a:spcBef>
              <a:spcAft>
                <a:spcPct val="0"/>
              </a:spcAft>
              <a:defRPr kumimoji="1" sz="4400" b="1">
                <a:solidFill>
                  <a:schemeClr val="bg1"/>
                </a:solidFill>
                <a:latin typeface="Arial" charset="0"/>
              </a:defRPr>
            </a:lvl3pPr>
            <a:lvl4pPr algn="l" rtl="0" eaLnBrk="1" fontAlgn="base" hangingPunct="1">
              <a:spcBef>
                <a:spcPct val="0"/>
              </a:spcBef>
              <a:spcAft>
                <a:spcPct val="0"/>
              </a:spcAft>
              <a:defRPr kumimoji="1" sz="4400" b="1">
                <a:solidFill>
                  <a:schemeClr val="bg1"/>
                </a:solidFill>
                <a:latin typeface="Arial" charset="0"/>
              </a:defRPr>
            </a:lvl4pPr>
            <a:lvl5pPr algn="l" rtl="0" eaLnBrk="1" fontAlgn="base" hangingPunct="1">
              <a:spcBef>
                <a:spcPct val="0"/>
              </a:spcBef>
              <a:spcAft>
                <a:spcPct val="0"/>
              </a:spcAft>
              <a:defRPr kumimoji="1" sz="4400" b="1">
                <a:solidFill>
                  <a:schemeClr val="bg1"/>
                </a:solidFill>
                <a:latin typeface="Arial" charset="0"/>
              </a:defRPr>
            </a:lvl5pPr>
            <a:lvl6pPr marL="457200" algn="l" rtl="0" eaLnBrk="1" fontAlgn="base" hangingPunct="1">
              <a:spcBef>
                <a:spcPct val="0"/>
              </a:spcBef>
              <a:spcAft>
                <a:spcPct val="0"/>
              </a:spcAft>
              <a:defRPr kumimoji="1" sz="4400" b="1">
                <a:solidFill>
                  <a:schemeClr val="bg1"/>
                </a:solidFill>
                <a:latin typeface="Arial" charset="0"/>
              </a:defRPr>
            </a:lvl6pPr>
            <a:lvl7pPr marL="914400" algn="l" rtl="0" eaLnBrk="1" fontAlgn="base" hangingPunct="1">
              <a:spcBef>
                <a:spcPct val="0"/>
              </a:spcBef>
              <a:spcAft>
                <a:spcPct val="0"/>
              </a:spcAft>
              <a:defRPr kumimoji="1" sz="4400" b="1">
                <a:solidFill>
                  <a:schemeClr val="bg1"/>
                </a:solidFill>
                <a:latin typeface="Arial" charset="0"/>
              </a:defRPr>
            </a:lvl7pPr>
            <a:lvl8pPr marL="1371600" algn="l" rtl="0" eaLnBrk="1" fontAlgn="base" hangingPunct="1">
              <a:spcBef>
                <a:spcPct val="0"/>
              </a:spcBef>
              <a:spcAft>
                <a:spcPct val="0"/>
              </a:spcAft>
              <a:defRPr kumimoji="1" sz="4400" b="1">
                <a:solidFill>
                  <a:schemeClr val="bg1"/>
                </a:solidFill>
                <a:latin typeface="Arial" charset="0"/>
              </a:defRPr>
            </a:lvl8pPr>
            <a:lvl9pPr marL="1828800" algn="l" rtl="0" eaLnBrk="1" fontAlgn="base" hangingPunct="1">
              <a:spcBef>
                <a:spcPct val="0"/>
              </a:spcBef>
              <a:spcAft>
                <a:spcPct val="0"/>
              </a:spcAft>
              <a:defRPr kumimoji="1" sz="4400" b="1">
                <a:solidFill>
                  <a:schemeClr val="bg1"/>
                </a:solidFill>
                <a:latin typeface="Arial" charset="0"/>
              </a:defRPr>
            </a:lvl9pPr>
          </a:lstStyle>
          <a:p>
            <a:r>
              <a:rPr lang="en-US" sz="3200" dirty="0">
                <a:solidFill>
                  <a:schemeClr val="tx1"/>
                </a:solidFill>
              </a:rPr>
              <a:t>UAMS COI Disclosure System</a:t>
            </a:r>
            <a:r>
              <a:rPr lang="en-US" sz="6600" dirty="0">
                <a:solidFill>
                  <a:schemeClr val="tx1"/>
                </a:solidFill>
              </a:rPr>
              <a:t/>
            </a:r>
            <a:br>
              <a:rPr lang="en-US" sz="6600" dirty="0">
                <a:solidFill>
                  <a:schemeClr val="tx1"/>
                </a:solidFill>
              </a:rPr>
            </a:br>
            <a:r>
              <a:rPr lang="en-US" sz="2000" dirty="0">
                <a:solidFill>
                  <a:schemeClr val="tx1"/>
                </a:solidFill>
              </a:rPr>
              <a:t>How to Update or Submit Your Annual </a:t>
            </a:r>
            <a:r>
              <a:rPr lang="en-US" sz="2000" dirty="0" smtClean="0">
                <a:solidFill>
                  <a:schemeClr val="tx1"/>
                </a:solidFill>
              </a:rPr>
              <a:t>Disclosure</a:t>
            </a:r>
            <a:endParaRPr lang="en-US" sz="2000" dirty="0">
              <a:solidFill>
                <a:schemeClr val="tx1"/>
              </a:solidFill>
            </a:endParaRPr>
          </a:p>
        </p:txBody>
      </p:sp>
      <p:grpSp>
        <p:nvGrpSpPr>
          <p:cNvPr id="37" name="Group 36"/>
          <p:cNvGrpSpPr/>
          <p:nvPr/>
        </p:nvGrpSpPr>
        <p:grpSpPr>
          <a:xfrm>
            <a:off x="152400" y="121754"/>
            <a:ext cx="1524000" cy="868846"/>
            <a:chOff x="0" y="45554"/>
            <a:chExt cx="1828800" cy="1021246"/>
          </a:xfrm>
        </p:grpSpPr>
        <p:sp>
          <p:nvSpPr>
            <p:cNvPr id="38" name="AutoShape 5"/>
            <p:cNvSpPr>
              <a:spLocks noChangeArrowheads="1"/>
            </p:cNvSpPr>
            <p:nvPr/>
          </p:nvSpPr>
          <p:spPr bwMode="auto">
            <a:xfrm>
              <a:off x="0" y="45554"/>
              <a:ext cx="1828800" cy="1021246"/>
            </a:xfrm>
            <a:prstGeom prst="roundRect">
              <a:avLst>
                <a:gd name="adj" fmla="val 16667"/>
              </a:avLst>
            </a:prstGeom>
            <a:gradFill rotWithShape="1">
              <a:gsLst>
                <a:gs pos="0">
                  <a:srgbClr val="339966"/>
                </a:gs>
                <a:gs pos="100000">
                  <a:srgbClr val="339966">
                    <a:gamma/>
                    <a:shade val="46275"/>
                    <a:invGamma/>
                  </a:srgbClr>
                </a:gs>
              </a:gsLst>
              <a:lin ang="5400000" scaled="1"/>
            </a:gradFill>
            <a:ln w="9525" algn="in">
              <a:solidFill>
                <a:srgbClr val="000000"/>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AutoShape 6"/>
            <p:cNvSpPr>
              <a:spLocks noChangeArrowheads="1"/>
            </p:cNvSpPr>
            <p:nvPr/>
          </p:nvSpPr>
          <p:spPr bwMode="auto">
            <a:xfrm>
              <a:off x="79298" y="102927"/>
              <a:ext cx="1696528" cy="896060"/>
            </a:xfrm>
            <a:prstGeom prst="roundRect">
              <a:avLst>
                <a:gd name="adj" fmla="val 16667"/>
              </a:avLst>
            </a:prstGeom>
            <a:noFill/>
            <a:ln w="38100" algn="in">
              <a:solidFill>
                <a:srgbClr val="FFFFFF"/>
              </a:solidFill>
              <a:round/>
              <a:headEnd/>
              <a:tailEnd/>
            </a:ln>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40" name="Group 10"/>
            <p:cNvGrpSpPr>
              <a:grpSpLocks/>
            </p:cNvGrpSpPr>
            <p:nvPr/>
          </p:nvGrpSpPr>
          <p:grpSpPr bwMode="auto">
            <a:xfrm>
              <a:off x="330092" y="873277"/>
              <a:ext cx="1160013" cy="41123"/>
              <a:chOff x="109423200" y="106822875"/>
              <a:chExt cx="2825114" cy="91439"/>
            </a:xfrm>
          </p:grpSpPr>
          <p:sp>
            <p:nvSpPr>
              <p:cNvPr id="44" name="Oval 11"/>
              <p:cNvSpPr>
                <a:spLocks noChangeArrowheads="1"/>
              </p:cNvSpPr>
              <p:nvPr/>
            </p:nvSpPr>
            <p:spPr bwMode="auto">
              <a:xfrm>
                <a:off x="109423200" y="1068228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Oval 12"/>
              <p:cNvSpPr>
                <a:spLocks noChangeArrowheads="1"/>
              </p:cNvSpPr>
              <p:nvPr/>
            </p:nvSpPr>
            <p:spPr bwMode="auto">
              <a:xfrm>
                <a:off x="112156875" y="1068228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41" name="Group 40"/>
            <p:cNvGrpSpPr>
              <a:grpSpLocks/>
            </p:cNvGrpSpPr>
            <p:nvPr/>
          </p:nvGrpSpPr>
          <p:grpSpPr bwMode="auto">
            <a:xfrm>
              <a:off x="330734" y="182165"/>
              <a:ext cx="1160013" cy="41124"/>
              <a:chOff x="109537500" y="106937175"/>
              <a:chExt cx="2825114" cy="91439"/>
            </a:xfrm>
          </p:grpSpPr>
          <p:sp>
            <p:nvSpPr>
              <p:cNvPr id="42" name="Oval 14"/>
              <p:cNvSpPr>
                <a:spLocks noChangeArrowheads="1"/>
              </p:cNvSpPr>
              <p:nvPr/>
            </p:nvSpPr>
            <p:spPr bwMode="auto">
              <a:xfrm>
                <a:off x="109537500" y="1069371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Oval 15"/>
              <p:cNvSpPr>
                <a:spLocks noChangeArrowheads="1"/>
              </p:cNvSpPr>
              <p:nvPr/>
            </p:nvSpPr>
            <p:spPr bwMode="auto">
              <a:xfrm>
                <a:off x="112271175" y="1069371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01" y="2667000"/>
            <a:ext cx="9016598"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350" y="325959"/>
            <a:ext cx="1262035" cy="422934"/>
          </a:xfrm>
          <a:prstGeom prst="rect">
            <a:avLst/>
          </a:prstGeom>
        </p:spPr>
      </p:pic>
    </p:spTree>
    <p:extLst>
      <p:ext uri="{BB962C8B-B14F-4D97-AF65-F5344CB8AC3E}">
        <p14:creationId xmlns:p14="http://schemas.microsoft.com/office/powerpoint/2010/main" val="508302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85358-F4F6-47C2-9FA4-CBE0B8D5EE47}" type="datetime1">
              <a:rPr lang="en-US" smtClean="0"/>
              <a:t>10/11/2020</a:t>
            </a:fld>
            <a:endParaRPr lang="en-US"/>
          </a:p>
        </p:txBody>
      </p:sp>
      <p:sp>
        <p:nvSpPr>
          <p:cNvPr id="3" name="Slide Number Placeholder 2"/>
          <p:cNvSpPr>
            <a:spLocks noGrp="1"/>
          </p:cNvSpPr>
          <p:nvPr>
            <p:ph type="sldNum" sz="quarter" idx="12"/>
          </p:nvPr>
        </p:nvSpPr>
        <p:spPr/>
        <p:txBody>
          <a:bodyPr/>
          <a:lstStyle/>
          <a:p>
            <a:fld id="{607EF972-E1E5-49E6-8EEF-4931F43465B5}" type="slidenum">
              <a:rPr lang="en-US" smtClean="0"/>
              <a:t>12</a:t>
            </a:fld>
            <a:endParaRPr lang="en-US"/>
          </a:p>
        </p:txBody>
      </p:sp>
      <p:pic>
        <p:nvPicPr>
          <p:cNvPr id="4" name="Picture 2" descr="road_png_stock_by_doloresdevelde-d55c9nc[1]"/>
          <p:cNvPicPr>
            <a:picLocks noChangeAspect="1" noChangeArrowheads="1"/>
          </p:cNvPicPr>
          <p:nvPr/>
        </p:nvPicPr>
        <p:blipFill>
          <a:blip r:embed="rId2">
            <a:extLst>
              <a:ext uri="{28A0092B-C50C-407E-A947-70E740481C1C}">
                <a14:useLocalDpi xmlns:a14="http://schemas.microsoft.com/office/drawing/2010/main" val="0"/>
              </a:ext>
            </a:extLst>
          </a:blip>
          <a:srcRect l="1886" t="1909" r="24" b="-3629"/>
          <a:stretch>
            <a:fillRect/>
          </a:stretch>
        </p:blipFill>
        <p:spPr bwMode="auto">
          <a:xfrm>
            <a:off x="-2" y="-35206"/>
            <a:ext cx="9144001" cy="71408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Rectangle 4"/>
          <p:cNvSpPr/>
          <p:nvPr/>
        </p:nvSpPr>
        <p:spPr>
          <a:xfrm>
            <a:off x="-1" y="-7664"/>
            <a:ext cx="9167650" cy="6858000"/>
          </a:xfrm>
          <a:prstGeom prst="rect">
            <a:avLst/>
          </a:prstGeom>
          <a:solidFill>
            <a:srgbClr val="FFFFFF">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sandlinmalindak.UAMS\Pictures\Pictures\UAM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314" y="6063932"/>
            <a:ext cx="1191285" cy="786404"/>
          </a:xfrm>
          <a:prstGeom prst="rect">
            <a:avLst/>
          </a:prstGeom>
          <a:noFill/>
          <a:extLst>
            <a:ext uri="{909E8E84-426E-40DD-AFC4-6F175D3DCCD1}">
              <a14:hiddenFill xmlns:a14="http://schemas.microsoft.com/office/drawing/2010/main">
                <a:solidFill>
                  <a:srgbClr val="FFFFFF"/>
                </a:solidFill>
              </a14:hiddenFill>
            </a:ext>
          </a:extLst>
        </p:spPr>
      </p:pic>
      <p:sp>
        <p:nvSpPr>
          <p:cNvPr id="31" name="Date Placeholder 3"/>
          <p:cNvSpPr txBox="1">
            <a:spLocks/>
          </p:cNvSpPr>
          <p:nvPr/>
        </p:nvSpPr>
        <p:spPr>
          <a:xfrm>
            <a:off x="0" y="6485211"/>
            <a:ext cx="925368"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B3154A-F381-46EB-B615-A9EE8C7853EB}" type="datetime1">
              <a:rPr lang="en-US" smtClean="0"/>
              <a:pPr/>
              <a:t>10/11/2020</a:t>
            </a:fld>
            <a:endParaRPr lang="en-US" dirty="0"/>
          </a:p>
        </p:txBody>
      </p:sp>
      <p:sp>
        <p:nvSpPr>
          <p:cNvPr id="21" name="Content Placeholder 2"/>
          <p:cNvSpPr txBox="1">
            <a:spLocks/>
          </p:cNvSpPr>
          <p:nvPr/>
        </p:nvSpPr>
        <p:spPr>
          <a:xfrm>
            <a:off x="228600" y="1524000"/>
            <a:ext cx="8763000" cy="1129132"/>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smtClean="0"/>
              <a:t>Specific Information about outside interest:  Answer all the questions related to the type of interest you selected and click Continue.  If you selected more than one type of interest for an organization, you will have a page with questions for each type of interest.  Below is the Intellectual Property Rights Page.  </a:t>
            </a:r>
          </a:p>
          <a:p>
            <a:pPr marL="457200" lvl="1" indent="0" algn="ctr">
              <a:buFont typeface="Arial" panose="020B0604020202020204" pitchFamily="34" charset="0"/>
              <a:buNone/>
            </a:pPr>
            <a:endParaRPr lang="en-US" sz="1800" dirty="0" smtClean="0"/>
          </a:p>
        </p:txBody>
      </p:sp>
      <p:sp>
        <p:nvSpPr>
          <p:cNvPr id="25" name="Rectangle 24"/>
          <p:cNvSpPr/>
          <p:nvPr/>
        </p:nvSpPr>
        <p:spPr>
          <a:xfrm>
            <a:off x="0" y="-35206"/>
            <a:ext cx="9154344" cy="1185870"/>
          </a:xfrm>
          <a:prstGeom prst="rect">
            <a:avLst/>
          </a:prstGeom>
          <a:solidFill>
            <a:schemeClr val="tx2">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1"/>
          <p:cNvSpPr txBox="1">
            <a:spLocks/>
          </p:cNvSpPr>
          <p:nvPr/>
        </p:nvSpPr>
        <p:spPr bwMode="auto">
          <a:xfrm>
            <a:off x="1676400" y="76200"/>
            <a:ext cx="6143626"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kumimoji="1" lang="en-US" sz="4400" b="1" i="0" u="none" strike="noStrike" kern="0" cap="none" spc="0" normalizeH="0" baseline="0" noProof="0" smtClean="0">
                <a:ln>
                  <a:noFill/>
                </a:ln>
                <a:solidFill>
                  <a:srgbClr val="FFFFFF"/>
                </a:solidFill>
                <a:effectLst/>
                <a:uLnTx/>
                <a:uFillTx/>
                <a:latin typeface="+mj-lt"/>
                <a:ea typeface="+mj-ea"/>
                <a:cs typeface="+mj-cs"/>
              </a:defRPr>
            </a:lvl1pPr>
            <a:lvl2pPr algn="l" rtl="0" eaLnBrk="1" fontAlgn="base" hangingPunct="1">
              <a:spcBef>
                <a:spcPct val="0"/>
              </a:spcBef>
              <a:spcAft>
                <a:spcPct val="0"/>
              </a:spcAft>
              <a:defRPr kumimoji="1" sz="4400" b="1">
                <a:solidFill>
                  <a:schemeClr val="bg1"/>
                </a:solidFill>
                <a:latin typeface="Arial" charset="0"/>
              </a:defRPr>
            </a:lvl2pPr>
            <a:lvl3pPr algn="l" rtl="0" eaLnBrk="1" fontAlgn="base" hangingPunct="1">
              <a:spcBef>
                <a:spcPct val="0"/>
              </a:spcBef>
              <a:spcAft>
                <a:spcPct val="0"/>
              </a:spcAft>
              <a:defRPr kumimoji="1" sz="4400" b="1">
                <a:solidFill>
                  <a:schemeClr val="bg1"/>
                </a:solidFill>
                <a:latin typeface="Arial" charset="0"/>
              </a:defRPr>
            </a:lvl3pPr>
            <a:lvl4pPr algn="l" rtl="0" eaLnBrk="1" fontAlgn="base" hangingPunct="1">
              <a:spcBef>
                <a:spcPct val="0"/>
              </a:spcBef>
              <a:spcAft>
                <a:spcPct val="0"/>
              </a:spcAft>
              <a:defRPr kumimoji="1" sz="4400" b="1">
                <a:solidFill>
                  <a:schemeClr val="bg1"/>
                </a:solidFill>
                <a:latin typeface="Arial" charset="0"/>
              </a:defRPr>
            </a:lvl4pPr>
            <a:lvl5pPr algn="l" rtl="0" eaLnBrk="1" fontAlgn="base" hangingPunct="1">
              <a:spcBef>
                <a:spcPct val="0"/>
              </a:spcBef>
              <a:spcAft>
                <a:spcPct val="0"/>
              </a:spcAft>
              <a:defRPr kumimoji="1" sz="4400" b="1">
                <a:solidFill>
                  <a:schemeClr val="bg1"/>
                </a:solidFill>
                <a:latin typeface="Arial" charset="0"/>
              </a:defRPr>
            </a:lvl5pPr>
            <a:lvl6pPr marL="457200" algn="l" rtl="0" eaLnBrk="1" fontAlgn="base" hangingPunct="1">
              <a:spcBef>
                <a:spcPct val="0"/>
              </a:spcBef>
              <a:spcAft>
                <a:spcPct val="0"/>
              </a:spcAft>
              <a:defRPr kumimoji="1" sz="4400" b="1">
                <a:solidFill>
                  <a:schemeClr val="bg1"/>
                </a:solidFill>
                <a:latin typeface="Arial" charset="0"/>
              </a:defRPr>
            </a:lvl6pPr>
            <a:lvl7pPr marL="914400" algn="l" rtl="0" eaLnBrk="1" fontAlgn="base" hangingPunct="1">
              <a:spcBef>
                <a:spcPct val="0"/>
              </a:spcBef>
              <a:spcAft>
                <a:spcPct val="0"/>
              </a:spcAft>
              <a:defRPr kumimoji="1" sz="4400" b="1">
                <a:solidFill>
                  <a:schemeClr val="bg1"/>
                </a:solidFill>
                <a:latin typeface="Arial" charset="0"/>
              </a:defRPr>
            </a:lvl7pPr>
            <a:lvl8pPr marL="1371600" algn="l" rtl="0" eaLnBrk="1" fontAlgn="base" hangingPunct="1">
              <a:spcBef>
                <a:spcPct val="0"/>
              </a:spcBef>
              <a:spcAft>
                <a:spcPct val="0"/>
              </a:spcAft>
              <a:defRPr kumimoji="1" sz="4400" b="1">
                <a:solidFill>
                  <a:schemeClr val="bg1"/>
                </a:solidFill>
                <a:latin typeface="Arial" charset="0"/>
              </a:defRPr>
            </a:lvl8pPr>
            <a:lvl9pPr marL="1828800" algn="l" rtl="0" eaLnBrk="1" fontAlgn="base" hangingPunct="1">
              <a:spcBef>
                <a:spcPct val="0"/>
              </a:spcBef>
              <a:spcAft>
                <a:spcPct val="0"/>
              </a:spcAft>
              <a:defRPr kumimoji="1" sz="4400" b="1">
                <a:solidFill>
                  <a:schemeClr val="bg1"/>
                </a:solidFill>
                <a:latin typeface="Arial" charset="0"/>
              </a:defRPr>
            </a:lvl9pPr>
          </a:lstStyle>
          <a:p>
            <a:r>
              <a:rPr lang="en-US" sz="3200" dirty="0">
                <a:solidFill>
                  <a:schemeClr val="tx1"/>
                </a:solidFill>
              </a:rPr>
              <a:t>UAMS COI Disclosure System</a:t>
            </a:r>
            <a:r>
              <a:rPr lang="en-US" sz="6600" dirty="0">
                <a:solidFill>
                  <a:schemeClr val="tx1"/>
                </a:solidFill>
              </a:rPr>
              <a:t/>
            </a:r>
            <a:br>
              <a:rPr lang="en-US" sz="6600" dirty="0">
                <a:solidFill>
                  <a:schemeClr val="tx1"/>
                </a:solidFill>
              </a:rPr>
            </a:br>
            <a:r>
              <a:rPr lang="en-US" sz="2000" dirty="0">
                <a:solidFill>
                  <a:schemeClr val="tx1"/>
                </a:solidFill>
              </a:rPr>
              <a:t>How to Update or Submit Your Annual </a:t>
            </a:r>
            <a:r>
              <a:rPr lang="en-US" sz="2000" dirty="0" smtClean="0">
                <a:solidFill>
                  <a:schemeClr val="tx1"/>
                </a:solidFill>
              </a:rPr>
              <a:t>Disclosure</a:t>
            </a:r>
            <a:endParaRPr lang="en-US" sz="2000" dirty="0">
              <a:solidFill>
                <a:schemeClr val="tx1"/>
              </a:solidFill>
            </a:endParaRPr>
          </a:p>
        </p:txBody>
      </p:sp>
      <p:grpSp>
        <p:nvGrpSpPr>
          <p:cNvPr id="37" name="Group 36"/>
          <p:cNvGrpSpPr/>
          <p:nvPr/>
        </p:nvGrpSpPr>
        <p:grpSpPr>
          <a:xfrm>
            <a:off x="152400" y="121754"/>
            <a:ext cx="1524000" cy="868846"/>
            <a:chOff x="0" y="45554"/>
            <a:chExt cx="1828800" cy="1021246"/>
          </a:xfrm>
        </p:grpSpPr>
        <p:sp>
          <p:nvSpPr>
            <p:cNvPr id="38" name="AutoShape 5"/>
            <p:cNvSpPr>
              <a:spLocks noChangeArrowheads="1"/>
            </p:cNvSpPr>
            <p:nvPr/>
          </p:nvSpPr>
          <p:spPr bwMode="auto">
            <a:xfrm>
              <a:off x="0" y="45554"/>
              <a:ext cx="1828800" cy="1021246"/>
            </a:xfrm>
            <a:prstGeom prst="roundRect">
              <a:avLst>
                <a:gd name="adj" fmla="val 16667"/>
              </a:avLst>
            </a:prstGeom>
            <a:gradFill rotWithShape="1">
              <a:gsLst>
                <a:gs pos="0">
                  <a:srgbClr val="339966"/>
                </a:gs>
                <a:gs pos="100000">
                  <a:srgbClr val="339966">
                    <a:gamma/>
                    <a:shade val="46275"/>
                    <a:invGamma/>
                  </a:srgbClr>
                </a:gs>
              </a:gsLst>
              <a:lin ang="5400000" scaled="1"/>
            </a:gradFill>
            <a:ln w="9525" algn="in">
              <a:solidFill>
                <a:srgbClr val="000000"/>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AutoShape 6"/>
            <p:cNvSpPr>
              <a:spLocks noChangeArrowheads="1"/>
            </p:cNvSpPr>
            <p:nvPr/>
          </p:nvSpPr>
          <p:spPr bwMode="auto">
            <a:xfrm>
              <a:off x="79298" y="102927"/>
              <a:ext cx="1696528" cy="896060"/>
            </a:xfrm>
            <a:prstGeom prst="roundRect">
              <a:avLst>
                <a:gd name="adj" fmla="val 16667"/>
              </a:avLst>
            </a:prstGeom>
            <a:noFill/>
            <a:ln w="38100" algn="in">
              <a:solidFill>
                <a:srgbClr val="FFFFFF"/>
              </a:solidFill>
              <a:round/>
              <a:headEnd/>
              <a:tailEnd/>
            </a:ln>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40" name="Group 10"/>
            <p:cNvGrpSpPr>
              <a:grpSpLocks/>
            </p:cNvGrpSpPr>
            <p:nvPr/>
          </p:nvGrpSpPr>
          <p:grpSpPr bwMode="auto">
            <a:xfrm>
              <a:off x="330092" y="873277"/>
              <a:ext cx="1160013" cy="41123"/>
              <a:chOff x="109423200" y="106822875"/>
              <a:chExt cx="2825114" cy="91439"/>
            </a:xfrm>
          </p:grpSpPr>
          <p:sp>
            <p:nvSpPr>
              <p:cNvPr id="44" name="Oval 11"/>
              <p:cNvSpPr>
                <a:spLocks noChangeArrowheads="1"/>
              </p:cNvSpPr>
              <p:nvPr/>
            </p:nvSpPr>
            <p:spPr bwMode="auto">
              <a:xfrm>
                <a:off x="109423200" y="1068228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Oval 12"/>
              <p:cNvSpPr>
                <a:spLocks noChangeArrowheads="1"/>
              </p:cNvSpPr>
              <p:nvPr/>
            </p:nvSpPr>
            <p:spPr bwMode="auto">
              <a:xfrm>
                <a:off x="112156875" y="1068228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41" name="Group 40"/>
            <p:cNvGrpSpPr>
              <a:grpSpLocks/>
            </p:cNvGrpSpPr>
            <p:nvPr/>
          </p:nvGrpSpPr>
          <p:grpSpPr bwMode="auto">
            <a:xfrm>
              <a:off x="330734" y="182165"/>
              <a:ext cx="1160013" cy="41124"/>
              <a:chOff x="109537500" y="106937175"/>
              <a:chExt cx="2825114" cy="91439"/>
            </a:xfrm>
          </p:grpSpPr>
          <p:sp>
            <p:nvSpPr>
              <p:cNvPr id="42" name="Oval 14"/>
              <p:cNvSpPr>
                <a:spLocks noChangeArrowheads="1"/>
              </p:cNvSpPr>
              <p:nvPr/>
            </p:nvSpPr>
            <p:spPr bwMode="auto">
              <a:xfrm>
                <a:off x="109537500" y="1069371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Oval 15"/>
              <p:cNvSpPr>
                <a:spLocks noChangeArrowheads="1"/>
              </p:cNvSpPr>
              <p:nvPr/>
            </p:nvSpPr>
            <p:spPr bwMode="auto">
              <a:xfrm>
                <a:off x="112271175" y="1069371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475" y="2653132"/>
            <a:ext cx="7767325" cy="3478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350" y="325959"/>
            <a:ext cx="1262035" cy="422934"/>
          </a:xfrm>
          <a:prstGeom prst="rect">
            <a:avLst/>
          </a:prstGeom>
        </p:spPr>
      </p:pic>
    </p:spTree>
    <p:extLst>
      <p:ext uri="{BB962C8B-B14F-4D97-AF65-F5344CB8AC3E}">
        <p14:creationId xmlns:p14="http://schemas.microsoft.com/office/powerpoint/2010/main" val="2372618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85358-F4F6-47C2-9FA4-CBE0B8D5EE47}" type="datetime1">
              <a:rPr lang="en-US" smtClean="0"/>
              <a:t>10/11/2020</a:t>
            </a:fld>
            <a:endParaRPr lang="en-US"/>
          </a:p>
        </p:txBody>
      </p:sp>
      <p:sp>
        <p:nvSpPr>
          <p:cNvPr id="3" name="Slide Number Placeholder 2"/>
          <p:cNvSpPr>
            <a:spLocks noGrp="1"/>
          </p:cNvSpPr>
          <p:nvPr>
            <p:ph type="sldNum" sz="quarter" idx="12"/>
          </p:nvPr>
        </p:nvSpPr>
        <p:spPr/>
        <p:txBody>
          <a:bodyPr/>
          <a:lstStyle/>
          <a:p>
            <a:fld id="{607EF972-E1E5-49E6-8EEF-4931F43465B5}" type="slidenum">
              <a:rPr lang="en-US" smtClean="0"/>
              <a:t>13</a:t>
            </a:fld>
            <a:endParaRPr lang="en-US"/>
          </a:p>
        </p:txBody>
      </p:sp>
      <p:pic>
        <p:nvPicPr>
          <p:cNvPr id="4" name="Picture 2" descr="road_png_stock_by_doloresdevelde-d55c9nc[1]"/>
          <p:cNvPicPr>
            <a:picLocks noChangeAspect="1" noChangeArrowheads="1"/>
          </p:cNvPicPr>
          <p:nvPr/>
        </p:nvPicPr>
        <p:blipFill>
          <a:blip r:embed="rId2">
            <a:extLst>
              <a:ext uri="{28A0092B-C50C-407E-A947-70E740481C1C}">
                <a14:useLocalDpi xmlns:a14="http://schemas.microsoft.com/office/drawing/2010/main" val="0"/>
              </a:ext>
            </a:extLst>
          </a:blip>
          <a:srcRect l="1886" t="1909" r="24" b="-3629"/>
          <a:stretch>
            <a:fillRect/>
          </a:stretch>
        </p:blipFill>
        <p:spPr bwMode="auto">
          <a:xfrm>
            <a:off x="-2" y="-35206"/>
            <a:ext cx="9144001" cy="71408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Rectangle 4"/>
          <p:cNvSpPr/>
          <p:nvPr/>
        </p:nvSpPr>
        <p:spPr>
          <a:xfrm>
            <a:off x="-1" y="-7664"/>
            <a:ext cx="9167650" cy="6858000"/>
          </a:xfrm>
          <a:prstGeom prst="rect">
            <a:avLst/>
          </a:prstGeom>
          <a:solidFill>
            <a:srgbClr val="FFFFFF">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sandlinmalindak.UAMS\Pictures\Pictures\UAM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314" y="6063932"/>
            <a:ext cx="1191285" cy="786404"/>
          </a:xfrm>
          <a:prstGeom prst="rect">
            <a:avLst/>
          </a:prstGeom>
          <a:noFill/>
          <a:extLst>
            <a:ext uri="{909E8E84-426E-40DD-AFC4-6F175D3DCCD1}">
              <a14:hiddenFill xmlns:a14="http://schemas.microsoft.com/office/drawing/2010/main">
                <a:solidFill>
                  <a:srgbClr val="FFFFFF"/>
                </a:solidFill>
              </a14:hiddenFill>
            </a:ext>
          </a:extLst>
        </p:spPr>
      </p:pic>
      <p:sp>
        <p:nvSpPr>
          <p:cNvPr id="31" name="Date Placeholder 3"/>
          <p:cNvSpPr txBox="1">
            <a:spLocks/>
          </p:cNvSpPr>
          <p:nvPr/>
        </p:nvSpPr>
        <p:spPr>
          <a:xfrm>
            <a:off x="0" y="6485211"/>
            <a:ext cx="925368"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B3154A-F381-46EB-B615-A9EE8C7853EB}" type="datetime1">
              <a:rPr lang="en-US" smtClean="0"/>
              <a:pPr/>
              <a:t>10/11/2020</a:t>
            </a:fld>
            <a:endParaRPr lang="en-US" dirty="0"/>
          </a:p>
        </p:txBody>
      </p:sp>
      <p:sp>
        <p:nvSpPr>
          <p:cNvPr id="21" name="Content Placeholder 2"/>
          <p:cNvSpPr txBox="1">
            <a:spLocks/>
          </p:cNvSpPr>
          <p:nvPr/>
        </p:nvSpPr>
        <p:spPr>
          <a:xfrm>
            <a:off x="228600" y="1377462"/>
            <a:ext cx="8610600" cy="914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dirty="0" smtClean="0"/>
              <a:t>Disclosure Summary Page: a summary of all information for the organization.  </a:t>
            </a:r>
            <a:br>
              <a:rPr lang="en-US" sz="1800" dirty="0" smtClean="0"/>
            </a:br>
            <a:r>
              <a:rPr lang="en-US" sz="1800" dirty="0" smtClean="0"/>
              <a:t>If everything is correct, click Finish.  If not, select “Go to forms menu” to correct.</a:t>
            </a:r>
            <a:br>
              <a:rPr lang="en-US" sz="1800" dirty="0" smtClean="0"/>
            </a:br>
            <a:r>
              <a:rPr lang="en-US" sz="1800" dirty="0" smtClean="0"/>
              <a:t>If not, use the Jump To menu to edit the information provided.  </a:t>
            </a:r>
          </a:p>
          <a:p>
            <a:pPr marL="0" indent="0" algn="ctr">
              <a:buFont typeface="Arial" panose="020B0604020202020204" pitchFamily="34" charset="0"/>
              <a:buNone/>
            </a:pPr>
            <a:endParaRPr lang="en-US" sz="2000" dirty="0"/>
          </a:p>
        </p:txBody>
      </p:sp>
      <p:sp>
        <p:nvSpPr>
          <p:cNvPr id="29" name="Rectangle 28"/>
          <p:cNvSpPr/>
          <p:nvPr/>
        </p:nvSpPr>
        <p:spPr>
          <a:xfrm>
            <a:off x="0" y="-35206"/>
            <a:ext cx="9154344" cy="1185870"/>
          </a:xfrm>
          <a:prstGeom prst="rect">
            <a:avLst/>
          </a:prstGeom>
          <a:solidFill>
            <a:schemeClr val="tx2">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itle 1"/>
          <p:cNvSpPr txBox="1">
            <a:spLocks/>
          </p:cNvSpPr>
          <p:nvPr/>
        </p:nvSpPr>
        <p:spPr bwMode="auto">
          <a:xfrm>
            <a:off x="1676400" y="76200"/>
            <a:ext cx="6143626"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kumimoji="1" lang="en-US" sz="4400" b="1" i="0" u="none" strike="noStrike" kern="0" cap="none" spc="0" normalizeH="0" baseline="0" noProof="0" smtClean="0">
                <a:ln>
                  <a:noFill/>
                </a:ln>
                <a:solidFill>
                  <a:srgbClr val="FFFFFF"/>
                </a:solidFill>
                <a:effectLst/>
                <a:uLnTx/>
                <a:uFillTx/>
                <a:latin typeface="+mj-lt"/>
                <a:ea typeface="+mj-ea"/>
                <a:cs typeface="+mj-cs"/>
              </a:defRPr>
            </a:lvl1pPr>
            <a:lvl2pPr algn="l" rtl="0" eaLnBrk="1" fontAlgn="base" hangingPunct="1">
              <a:spcBef>
                <a:spcPct val="0"/>
              </a:spcBef>
              <a:spcAft>
                <a:spcPct val="0"/>
              </a:spcAft>
              <a:defRPr kumimoji="1" sz="4400" b="1">
                <a:solidFill>
                  <a:schemeClr val="bg1"/>
                </a:solidFill>
                <a:latin typeface="Arial" charset="0"/>
              </a:defRPr>
            </a:lvl2pPr>
            <a:lvl3pPr algn="l" rtl="0" eaLnBrk="1" fontAlgn="base" hangingPunct="1">
              <a:spcBef>
                <a:spcPct val="0"/>
              </a:spcBef>
              <a:spcAft>
                <a:spcPct val="0"/>
              </a:spcAft>
              <a:defRPr kumimoji="1" sz="4400" b="1">
                <a:solidFill>
                  <a:schemeClr val="bg1"/>
                </a:solidFill>
                <a:latin typeface="Arial" charset="0"/>
              </a:defRPr>
            </a:lvl3pPr>
            <a:lvl4pPr algn="l" rtl="0" eaLnBrk="1" fontAlgn="base" hangingPunct="1">
              <a:spcBef>
                <a:spcPct val="0"/>
              </a:spcBef>
              <a:spcAft>
                <a:spcPct val="0"/>
              </a:spcAft>
              <a:defRPr kumimoji="1" sz="4400" b="1">
                <a:solidFill>
                  <a:schemeClr val="bg1"/>
                </a:solidFill>
                <a:latin typeface="Arial" charset="0"/>
              </a:defRPr>
            </a:lvl4pPr>
            <a:lvl5pPr algn="l" rtl="0" eaLnBrk="1" fontAlgn="base" hangingPunct="1">
              <a:spcBef>
                <a:spcPct val="0"/>
              </a:spcBef>
              <a:spcAft>
                <a:spcPct val="0"/>
              </a:spcAft>
              <a:defRPr kumimoji="1" sz="4400" b="1">
                <a:solidFill>
                  <a:schemeClr val="bg1"/>
                </a:solidFill>
                <a:latin typeface="Arial" charset="0"/>
              </a:defRPr>
            </a:lvl5pPr>
            <a:lvl6pPr marL="457200" algn="l" rtl="0" eaLnBrk="1" fontAlgn="base" hangingPunct="1">
              <a:spcBef>
                <a:spcPct val="0"/>
              </a:spcBef>
              <a:spcAft>
                <a:spcPct val="0"/>
              </a:spcAft>
              <a:defRPr kumimoji="1" sz="4400" b="1">
                <a:solidFill>
                  <a:schemeClr val="bg1"/>
                </a:solidFill>
                <a:latin typeface="Arial" charset="0"/>
              </a:defRPr>
            </a:lvl6pPr>
            <a:lvl7pPr marL="914400" algn="l" rtl="0" eaLnBrk="1" fontAlgn="base" hangingPunct="1">
              <a:spcBef>
                <a:spcPct val="0"/>
              </a:spcBef>
              <a:spcAft>
                <a:spcPct val="0"/>
              </a:spcAft>
              <a:defRPr kumimoji="1" sz="4400" b="1">
                <a:solidFill>
                  <a:schemeClr val="bg1"/>
                </a:solidFill>
                <a:latin typeface="Arial" charset="0"/>
              </a:defRPr>
            </a:lvl7pPr>
            <a:lvl8pPr marL="1371600" algn="l" rtl="0" eaLnBrk="1" fontAlgn="base" hangingPunct="1">
              <a:spcBef>
                <a:spcPct val="0"/>
              </a:spcBef>
              <a:spcAft>
                <a:spcPct val="0"/>
              </a:spcAft>
              <a:defRPr kumimoji="1" sz="4400" b="1">
                <a:solidFill>
                  <a:schemeClr val="bg1"/>
                </a:solidFill>
                <a:latin typeface="Arial" charset="0"/>
              </a:defRPr>
            </a:lvl8pPr>
            <a:lvl9pPr marL="1828800" algn="l" rtl="0" eaLnBrk="1" fontAlgn="base" hangingPunct="1">
              <a:spcBef>
                <a:spcPct val="0"/>
              </a:spcBef>
              <a:spcAft>
                <a:spcPct val="0"/>
              </a:spcAft>
              <a:defRPr kumimoji="1" sz="4400" b="1">
                <a:solidFill>
                  <a:schemeClr val="bg1"/>
                </a:solidFill>
                <a:latin typeface="Arial" charset="0"/>
              </a:defRPr>
            </a:lvl9pPr>
          </a:lstStyle>
          <a:p>
            <a:r>
              <a:rPr lang="en-US" sz="3200" dirty="0">
                <a:solidFill>
                  <a:schemeClr val="tx1"/>
                </a:solidFill>
              </a:rPr>
              <a:t>UAMS COI Disclosure System</a:t>
            </a:r>
            <a:r>
              <a:rPr lang="en-US" sz="6600" dirty="0">
                <a:solidFill>
                  <a:schemeClr val="tx1"/>
                </a:solidFill>
              </a:rPr>
              <a:t/>
            </a:r>
            <a:br>
              <a:rPr lang="en-US" sz="6600" dirty="0">
                <a:solidFill>
                  <a:schemeClr val="tx1"/>
                </a:solidFill>
              </a:rPr>
            </a:br>
            <a:r>
              <a:rPr lang="en-US" sz="2000" dirty="0">
                <a:solidFill>
                  <a:schemeClr val="tx1"/>
                </a:solidFill>
              </a:rPr>
              <a:t>How to Update or Submit Your Annual </a:t>
            </a:r>
            <a:r>
              <a:rPr lang="en-US" sz="2000" dirty="0" smtClean="0">
                <a:solidFill>
                  <a:schemeClr val="tx1"/>
                </a:solidFill>
              </a:rPr>
              <a:t>Disclosure</a:t>
            </a:r>
            <a:endParaRPr lang="en-US" sz="2000" dirty="0">
              <a:solidFill>
                <a:schemeClr val="tx1"/>
              </a:solidFill>
            </a:endParaRPr>
          </a:p>
        </p:txBody>
      </p:sp>
      <p:grpSp>
        <p:nvGrpSpPr>
          <p:cNvPr id="41" name="Group 40"/>
          <p:cNvGrpSpPr/>
          <p:nvPr/>
        </p:nvGrpSpPr>
        <p:grpSpPr>
          <a:xfrm>
            <a:off x="152400" y="121754"/>
            <a:ext cx="1524000" cy="868846"/>
            <a:chOff x="0" y="45554"/>
            <a:chExt cx="1828800" cy="1021246"/>
          </a:xfrm>
        </p:grpSpPr>
        <p:sp>
          <p:nvSpPr>
            <p:cNvPr id="42" name="AutoShape 5"/>
            <p:cNvSpPr>
              <a:spLocks noChangeArrowheads="1"/>
            </p:cNvSpPr>
            <p:nvPr/>
          </p:nvSpPr>
          <p:spPr bwMode="auto">
            <a:xfrm>
              <a:off x="0" y="45554"/>
              <a:ext cx="1828800" cy="1021246"/>
            </a:xfrm>
            <a:prstGeom prst="roundRect">
              <a:avLst>
                <a:gd name="adj" fmla="val 16667"/>
              </a:avLst>
            </a:prstGeom>
            <a:gradFill rotWithShape="1">
              <a:gsLst>
                <a:gs pos="0">
                  <a:srgbClr val="339966"/>
                </a:gs>
                <a:gs pos="100000">
                  <a:srgbClr val="339966">
                    <a:gamma/>
                    <a:shade val="46275"/>
                    <a:invGamma/>
                  </a:srgbClr>
                </a:gs>
              </a:gsLst>
              <a:lin ang="5400000" scaled="1"/>
            </a:gradFill>
            <a:ln w="9525" algn="in">
              <a:solidFill>
                <a:srgbClr val="000000"/>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AutoShape 6"/>
            <p:cNvSpPr>
              <a:spLocks noChangeArrowheads="1"/>
            </p:cNvSpPr>
            <p:nvPr/>
          </p:nvSpPr>
          <p:spPr bwMode="auto">
            <a:xfrm>
              <a:off x="79298" y="102927"/>
              <a:ext cx="1696528" cy="896060"/>
            </a:xfrm>
            <a:prstGeom prst="roundRect">
              <a:avLst>
                <a:gd name="adj" fmla="val 16667"/>
              </a:avLst>
            </a:prstGeom>
            <a:noFill/>
            <a:ln w="38100" algn="in">
              <a:solidFill>
                <a:srgbClr val="FFFFFF"/>
              </a:solidFill>
              <a:round/>
              <a:headEnd/>
              <a:tailEnd/>
            </a:ln>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44" name="Group 10"/>
            <p:cNvGrpSpPr>
              <a:grpSpLocks/>
            </p:cNvGrpSpPr>
            <p:nvPr/>
          </p:nvGrpSpPr>
          <p:grpSpPr bwMode="auto">
            <a:xfrm>
              <a:off x="330092" y="873277"/>
              <a:ext cx="1160013" cy="41123"/>
              <a:chOff x="109423200" y="106822875"/>
              <a:chExt cx="2825114" cy="91439"/>
            </a:xfrm>
          </p:grpSpPr>
          <p:sp>
            <p:nvSpPr>
              <p:cNvPr id="48" name="Oval 11"/>
              <p:cNvSpPr>
                <a:spLocks noChangeArrowheads="1"/>
              </p:cNvSpPr>
              <p:nvPr/>
            </p:nvSpPr>
            <p:spPr bwMode="auto">
              <a:xfrm>
                <a:off x="109423200" y="1068228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Oval 12"/>
              <p:cNvSpPr>
                <a:spLocks noChangeArrowheads="1"/>
              </p:cNvSpPr>
              <p:nvPr/>
            </p:nvSpPr>
            <p:spPr bwMode="auto">
              <a:xfrm>
                <a:off x="112156875" y="1068228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45" name="Group 44"/>
            <p:cNvGrpSpPr>
              <a:grpSpLocks/>
            </p:cNvGrpSpPr>
            <p:nvPr/>
          </p:nvGrpSpPr>
          <p:grpSpPr bwMode="auto">
            <a:xfrm>
              <a:off x="330734" y="182165"/>
              <a:ext cx="1160013" cy="41124"/>
              <a:chOff x="109537500" y="106937175"/>
              <a:chExt cx="2825114" cy="91439"/>
            </a:xfrm>
          </p:grpSpPr>
          <p:sp>
            <p:nvSpPr>
              <p:cNvPr id="46" name="Oval 14"/>
              <p:cNvSpPr>
                <a:spLocks noChangeArrowheads="1"/>
              </p:cNvSpPr>
              <p:nvPr/>
            </p:nvSpPr>
            <p:spPr bwMode="auto">
              <a:xfrm>
                <a:off x="109537500" y="1069371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Oval 15"/>
              <p:cNvSpPr>
                <a:spLocks noChangeArrowheads="1"/>
              </p:cNvSpPr>
              <p:nvPr/>
            </p:nvSpPr>
            <p:spPr bwMode="auto">
              <a:xfrm>
                <a:off x="112271175" y="1069371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350" y="325959"/>
            <a:ext cx="1262035" cy="42293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300" y="2515529"/>
            <a:ext cx="7061200" cy="3181350"/>
          </a:xfrm>
          <a:prstGeom prst="rect">
            <a:avLst/>
          </a:prstGeom>
        </p:spPr>
      </p:pic>
    </p:spTree>
    <p:extLst>
      <p:ext uri="{BB962C8B-B14F-4D97-AF65-F5344CB8AC3E}">
        <p14:creationId xmlns:p14="http://schemas.microsoft.com/office/powerpoint/2010/main" val="474302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85358-F4F6-47C2-9FA4-CBE0B8D5EE47}" type="datetime1">
              <a:rPr lang="en-US" smtClean="0"/>
              <a:t>10/11/2020</a:t>
            </a:fld>
            <a:endParaRPr lang="en-US"/>
          </a:p>
        </p:txBody>
      </p:sp>
      <p:sp>
        <p:nvSpPr>
          <p:cNvPr id="3" name="Slide Number Placeholder 2"/>
          <p:cNvSpPr>
            <a:spLocks noGrp="1"/>
          </p:cNvSpPr>
          <p:nvPr>
            <p:ph type="sldNum" sz="quarter" idx="12"/>
          </p:nvPr>
        </p:nvSpPr>
        <p:spPr/>
        <p:txBody>
          <a:bodyPr/>
          <a:lstStyle/>
          <a:p>
            <a:fld id="{607EF972-E1E5-49E6-8EEF-4931F43465B5}" type="slidenum">
              <a:rPr lang="en-US" smtClean="0"/>
              <a:t>14</a:t>
            </a:fld>
            <a:endParaRPr lang="en-US"/>
          </a:p>
        </p:txBody>
      </p:sp>
      <p:pic>
        <p:nvPicPr>
          <p:cNvPr id="4" name="Picture 2" descr="road_png_stock_by_doloresdevelde-d55c9nc[1]"/>
          <p:cNvPicPr>
            <a:picLocks noChangeAspect="1" noChangeArrowheads="1"/>
          </p:cNvPicPr>
          <p:nvPr/>
        </p:nvPicPr>
        <p:blipFill>
          <a:blip r:embed="rId2">
            <a:extLst>
              <a:ext uri="{28A0092B-C50C-407E-A947-70E740481C1C}">
                <a14:useLocalDpi xmlns:a14="http://schemas.microsoft.com/office/drawing/2010/main" val="0"/>
              </a:ext>
            </a:extLst>
          </a:blip>
          <a:srcRect l="1886" t="1909" r="24" b="-3629"/>
          <a:stretch>
            <a:fillRect/>
          </a:stretch>
        </p:blipFill>
        <p:spPr bwMode="auto">
          <a:xfrm>
            <a:off x="-2" y="-35206"/>
            <a:ext cx="9144001" cy="71408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Rectangle 4"/>
          <p:cNvSpPr/>
          <p:nvPr/>
        </p:nvSpPr>
        <p:spPr>
          <a:xfrm>
            <a:off x="-1" y="-7664"/>
            <a:ext cx="9167650" cy="6858000"/>
          </a:xfrm>
          <a:prstGeom prst="rect">
            <a:avLst/>
          </a:prstGeom>
          <a:solidFill>
            <a:srgbClr val="FFFFFF">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sandlinmalindak.UAMS\Pictures\Pictures\UAM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314" y="6063932"/>
            <a:ext cx="1191285" cy="786404"/>
          </a:xfrm>
          <a:prstGeom prst="rect">
            <a:avLst/>
          </a:prstGeom>
          <a:noFill/>
          <a:extLst>
            <a:ext uri="{909E8E84-426E-40DD-AFC4-6F175D3DCCD1}">
              <a14:hiddenFill xmlns:a14="http://schemas.microsoft.com/office/drawing/2010/main">
                <a:solidFill>
                  <a:srgbClr val="FFFFFF"/>
                </a:solidFill>
              </a14:hiddenFill>
            </a:ext>
          </a:extLst>
        </p:spPr>
      </p:pic>
      <p:sp>
        <p:nvSpPr>
          <p:cNvPr id="31" name="Date Placeholder 3"/>
          <p:cNvSpPr txBox="1">
            <a:spLocks/>
          </p:cNvSpPr>
          <p:nvPr/>
        </p:nvSpPr>
        <p:spPr>
          <a:xfrm>
            <a:off x="0" y="6485211"/>
            <a:ext cx="925368"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B3154A-F381-46EB-B615-A9EE8C7853EB}" type="datetime1">
              <a:rPr lang="en-US" smtClean="0"/>
              <a:pPr/>
              <a:t>10/11/2020</a:t>
            </a:fld>
            <a:endParaRPr lang="en-US" dirty="0"/>
          </a:p>
        </p:txBody>
      </p:sp>
      <p:sp>
        <p:nvSpPr>
          <p:cNvPr id="21" name="Content Placeholder 2"/>
          <p:cNvSpPr txBox="1">
            <a:spLocks/>
          </p:cNvSpPr>
          <p:nvPr/>
        </p:nvSpPr>
        <p:spPr>
          <a:xfrm>
            <a:off x="110490" y="1600200"/>
            <a:ext cx="8804910" cy="621881"/>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smtClean="0"/>
              <a:t>Disclosure Details Page: if you have outside interests with another organization, </a:t>
            </a:r>
            <a:br>
              <a:rPr lang="en-US" sz="1800" smtClean="0"/>
            </a:br>
            <a:r>
              <a:rPr lang="en-US" sz="1800" smtClean="0"/>
              <a:t>click Add Disclosure.  If not, click Continue.  </a:t>
            </a:r>
            <a:endParaRPr lang="en-US" sz="1800" dirty="0"/>
          </a:p>
        </p:txBody>
      </p:sp>
      <p:sp>
        <p:nvSpPr>
          <p:cNvPr id="29" name="Rectangle 28"/>
          <p:cNvSpPr/>
          <p:nvPr/>
        </p:nvSpPr>
        <p:spPr>
          <a:xfrm>
            <a:off x="0" y="-35206"/>
            <a:ext cx="9154344" cy="1185870"/>
          </a:xfrm>
          <a:prstGeom prst="rect">
            <a:avLst/>
          </a:prstGeom>
          <a:solidFill>
            <a:schemeClr val="tx2">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itle 1"/>
          <p:cNvSpPr txBox="1">
            <a:spLocks/>
          </p:cNvSpPr>
          <p:nvPr/>
        </p:nvSpPr>
        <p:spPr bwMode="auto">
          <a:xfrm>
            <a:off x="1676400" y="76200"/>
            <a:ext cx="6143626"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kumimoji="1" lang="en-US" sz="4400" b="1" i="0" u="none" strike="noStrike" kern="0" cap="none" spc="0" normalizeH="0" baseline="0" noProof="0" smtClean="0">
                <a:ln>
                  <a:noFill/>
                </a:ln>
                <a:solidFill>
                  <a:srgbClr val="FFFFFF"/>
                </a:solidFill>
                <a:effectLst/>
                <a:uLnTx/>
                <a:uFillTx/>
                <a:latin typeface="+mj-lt"/>
                <a:ea typeface="+mj-ea"/>
                <a:cs typeface="+mj-cs"/>
              </a:defRPr>
            </a:lvl1pPr>
            <a:lvl2pPr algn="l" rtl="0" eaLnBrk="1" fontAlgn="base" hangingPunct="1">
              <a:spcBef>
                <a:spcPct val="0"/>
              </a:spcBef>
              <a:spcAft>
                <a:spcPct val="0"/>
              </a:spcAft>
              <a:defRPr kumimoji="1" sz="4400" b="1">
                <a:solidFill>
                  <a:schemeClr val="bg1"/>
                </a:solidFill>
                <a:latin typeface="Arial" charset="0"/>
              </a:defRPr>
            </a:lvl2pPr>
            <a:lvl3pPr algn="l" rtl="0" eaLnBrk="1" fontAlgn="base" hangingPunct="1">
              <a:spcBef>
                <a:spcPct val="0"/>
              </a:spcBef>
              <a:spcAft>
                <a:spcPct val="0"/>
              </a:spcAft>
              <a:defRPr kumimoji="1" sz="4400" b="1">
                <a:solidFill>
                  <a:schemeClr val="bg1"/>
                </a:solidFill>
                <a:latin typeface="Arial" charset="0"/>
              </a:defRPr>
            </a:lvl3pPr>
            <a:lvl4pPr algn="l" rtl="0" eaLnBrk="1" fontAlgn="base" hangingPunct="1">
              <a:spcBef>
                <a:spcPct val="0"/>
              </a:spcBef>
              <a:spcAft>
                <a:spcPct val="0"/>
              </a:spcAft>
              <a:defRPr kumimoji="1" sz="4400" b="1">
                <a:solidFill>
                  <a:schemeClr val="bg1"/>
                </a:solidFill>
                <a:latin typeface="Arial" charset="0"/>
              </a:defRPr>
            </a:lvl4pPr>
            <a:lvl5pPr algn="l" rtl="0" eaLnBrk="1" fontAlgn="base" hangingPunct="1">
              <a:spcBef>
                <a:spcPct val="0"/>
              </a:spcBef>
              <a:spcAft>
                <a:spcPct val="0"/>
              </a:spcAft>
              <a:defRPr kumimoji="1" sz="4400" b="1">
                <a:solidFill>
                  <a:schemeClr val="bg1"/>
                </a:solidFill>
                <a:latin typeface="Arial" charset="0"/>
              </a:defRPr>
            </a:lvl5pPr>
            <a:lvl6pPr marL="457200" algn="l" rtl="0" eaLnBrk="1" fontAlgn="base" hangingPunct="1">
              <a:spcBef>
                <a:spcPct val="0"/>
              </a:spcBef>
              <a:spcAft>
                <a:spcPct val="0"/>
              </a:spcAft>
              <a:defRPr kumimoji="1" sz="4400" b="1">
                <a:solidFill>
                  <a:schemeClr val="bg1"/>
                </a:solidFill>
                <a:latin typeface="Arial" charset="0"/>
              </a:defRPr>
            </a:lvl6pPr>
            <a:lvl7pPr marL="914400" algn="l" rtl="0" eaLnBrk="1" fontAlgn="base" hangingPunct="1">
              <a:spcBef>
                <a:spcPct val="0"/>
              </a:spcBef>
              <a:spcAft>
                <a:spcPct val="0"/>
              </a:spcAft>
              <a:defRPr kumimoji="1" sz="4400" b="1">
                <a:solidFill>
                  <a:schemeClr val="bg1"/>
                </a:solidFill>
                <a:latin typeface="Arial" charset="0"/>
              </a:defRPr>
            </a:lvl7pPr>
            <a:lvl8pPr marL="1371600" algn="l" rtl="0" eaLnBrk="1" fontAlgn="base" hangingPunct="1">
              <a:spcBef>
                <a:spcPct val="0"/>
              </a:spcBef>
              <a:spcAft>
                <a:spcPct val="0"/>
              </a:spcAft>
              <a:defRPr kumimoji="1" sz="4400" b="1">
                <a:solidFill>
                  <a:schemeClr val="bg1"/>
                </a:solidFill>
                <a:latin typeface="Arial" charset="0"/>
              </a:defRPr>
            </a:lvl8pPr>
            <a:lvl9pPr marL="1828800" algn="l" rtl="0" eaLnBrk="1" fontAlgn="base" hangingPunct="1">
              <a:spcBef>
                <a:spcPct val="0"/>
              </a:spcBef>
              <a:spcAft>
                <a:spcPct val="0"/>
              </a:spcAft>
              <a:defRPr kumimoji="1" sz="4400" b="1">
                <a:solidFill>
                  <a:schemeClr val="bg1"/>
                </a:solidFill>
                <a:latin typeface="Arial" charset="0"/>
              </a:defRPr>
            </a:lvl9pPr>
          </a:lstStyle>
          <a:p>
            <a:r>
              <a:rPr lang="en-US" sz="3200" dirty="0">
                <a:solidFill>
                  <a:schemeClr val="tx1"/>
                </a:solidFill>
              </a:rPr>
              <a:t>UAMS COI Disclosure System</a:t>
            </a:r>
            <a:r>
              <a:rPr lang="en-US" sz="6600" dirty="0">
                <a:solidFill>
                  <a:schemeClr val="tx1"/>
                </a:solidFill>
              </a:rPr>
              <a:t/>
            </a:r>
            <a:br>
              <a:rPr lang="en-US" sz="6600" dirty="0">
                <a:solidFill>
                  <a:schemeClr val="tx1"/>
                </a:solidFill>
              </a:rPr>
            </a:br>
            <a:r>
              <a:rPr lang="en-US" sz="2000" dirty="0">
                <a:solidFill>
                  <a:schemeClr val="tx1"/>
                </a:solidFill>
              </a:rPr>
              <a:t>How to Update or Submit Your Annual </a:t>
            </a:r>
            <a:r>
              <a:rPr lang="en-US" sz="2000" dirty="0" smtClean="0">
                <a:solidFill>
                  <a:schemeClr val="tx1"/>
                </a:solidFill>
              </a:rPr>
              <a:t>Disclosure</a:t>
            </a:r>
            <a:endParaRPr lang="en-US" sz="2000" dirty="0">
              <a:solidFill>
                <a:schemeClr val="tx1"/>
              </a:solidFill>
            </a:endParaRPr>
          </a:p>
        </p:txBody>
      </p:sp>
      <p:grpSp>
        <p:nvGrpSpPr>
          <p:cNvPr id="41" name="Group 40"/>
          <p:cNvGrpSpPr/>
          <p:nvPr/>
        </p:nvGrpSpPr>
        <p:grpSpPr>
          <a:xfrm>
            <a:off x="152400" y="121754"/>
            <a:ext cx="1524000" cy="868846"/>
            <a:chOff x="0" y="45554"/>
            <a:chExt cx="1828800" cy="1021246"/>
          </a:xfrm>
        </p:grpSpPr>
        <p:sp>
          <p:nvSpPr>
            <p:cNvPr id="42" name="AutoShape 5"/>
            <p:cNvSpPr>
              <a:spLocks noChangeArrowheads="1"/>
            </p:cNvSpPr>
            <p:nvPr/>
          </p:nvSpPr>
          <p:spPr bwMode="auto">
            <a:xfrm>
              <a:off x="0" y="45554"/>
              <a:ext cx="1828800" cy="1021246"/>
            </a:xfrm>
            <a:prstGeom prst="roundRect">
              <a:avLst>
                <a:gd name="adj" fmla="val 16667"/>
              </a:avLst>
            </a:prstGeom>
            <a:gradFill rotWithShape="1">
              <a:gsLst>
                <a:gs pos="0">
                  <a:srgbClr val="339966"/>
                </a:gs>
                <a:gs pos="100000">
                  <a:srgbClr val="339966">
                    <a:gamma/>
                    <a:shade val="46275"/>
                    <a:invGamma/>
                  </a:srgbClr>
                </a:gs>
              </a:gsLst>
              <a:lin ang="5400000" scaled="1"/>
            </a:gradFill>
            <a:ln w="9525" algn="in">
              <a:solidFill>
                <a:srgbClr val="000000"/>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AutoShape 6"/>
            <p:cNvSpPr>
              <a:spLocks noChangeArrowheads="1"/>
            </p:cNvSpPr>
            <p:nvPr/>
          </p:nvSpPr>
          <p:spPr bwMode="auto">
            <a:xfrm>
              <a:off x="79298" y="102927"/>
              <a:ext cx="1696528" cy="896060"/>
            </a:xfrm>
            <a:prstGeom prst="roundRect">
              <a:avLst>
                <a:gd name="adj" fmla="val 16667"/>
              </a:avLst>
            </a:prstGeom>
            <a:noFill/>
            <a:ln w="38100" algn="in">
              <a:solidFill>
                <a:srgbClr val="FFFFFF"/>
              </a:solidFill>
              <a:round/>
              <a:headEnd/>
              <a:tailEnd/>
            </a:ln>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44" name="Group 10"/>
            <p:cNvGrpSpPr>
              <a:grpSpLocks/>
            </p:cNvGrpSpPr>
            <p:nvPr/>
          </p:nvGrpSpPr>
          <p:grpSpPr bwMode="auto">
            <a:xfrm>
              <a:off x="330092" y="873277"/>
              <a:ext cx="1160013" cy="41123"/>
              <a:chOff x="109423200" y="106822875"/>
              <a:chExt cx="2825114" cy="91439"/>
            </a:xfrm>
          </p:grpSpPr>
          <p:sp>
            <p:nvSpPr>
              <p:cNvPr id="48" name="Oval 11"/>
              <p:cNvSpPr>
                <a:spLocks noChangeArrowheads="1"/>
              </p:cNvSpPr>
              <p:nvPr/>
            </p:nvSpPr>
            <p:spPr bwMode="auto">
              <a:xfrm>
                <a:off x="109423200" y="1068228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Oval 12"/>
              <p:cNvSpPr>
                <a:spLocks noChangeArrowheads="1"/>
              </p:cNvSpPr>
              <p:nvPr/>
            </p:nvSpPr>
            <p:spPr bwMode="auto">
              <a:xfrm>
                <a:off x="112156875" y="1068228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45" name="Group 44"/>
            <p:cNvGrpSpPr>
              <a:grpSpLocks/>
            </p:cNvGrpSpPr>
            <p:nvPr/>
          </p:nvGrpSpPr>
          <p:grpSpPr bwMode="auto">
            <a:xfrm>
              <a:off x="330734" y="182165"/>
              <a:ext cx="1160013" cy="41124"/>
              <a:chOff x="109537500" y="106937175"/>
              <a:chExt cx="2825114" cy="91439"/>
            </a:xfrm>
          </p:grpSpPr>
          <p:sp>
            <p:nvSpPr>
              <p:cNvPr id="46" name="Oval 14"/>
              <p:cNvSpPr>
                <a:spLocks noChangeArrowheads="1"/>
              </p:cNvSpPr>
              <p:nvPr/>
            </p:nvSpPr>
            <p:spPr bwMode="auto">
              <a:xfrm>
                <a:off x="109537500" y="1069371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Oval 15"/>
              <p:cNvSpPr>
                <a:spLocks noChangeArrowheads="1"/>
              </p:cNvSpPr>
              <p:nvPr/>
            </p:nvSpPr>
            <p:spPr bwMode="auto">
              <a:xfrm>
                <a:off x="112271175" y="1069371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96" y="2362200"/>
            <a:ext cx="9000551"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rame 6"/>
          <p:cNvSpPr/>
          <p:nvPr/>
        </p:nvSpPr>
        <p:spPr>
          <a:xfrm>
            <a:off x="76896" y="3535222"/>
            <a:ext cx="1218504" cy="274778"/>
          </a:xfrm>
          <a:prstGeom prst="frame">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p:cNvSpPr/>
          <p:nvPr/>
        </p:nvSpPr>
        <p:spPr>
          <a:xfrm>
            <a:off x="8563956" y="5334000"/>
            <a:ext cx="603693" cy="381000"/>
          </a:xfrm>
          <a:prstGeom prst="frame">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350" y="325959"/>
            <a:ext cx="1262035" cy="422934"/>
          </a:xfrm>
          <a:prstGeom prst="rect">
            <a:avLst/>
          </a:prstGeom>
        </p:spPr>
      </p:pic>
    </p:spTree>
    <p:extLst>
      <p:ext uri="{BB962C8B-B14F-4D97-AF65-F5344CB8AC3E}">
        <p14:creationId xmlns:p14="http://schemas.microsoft.com/office/powerpoint/2010/main" val="474302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85358-F4F6-47C2-9FA4-CBE0B8D5EE47}" type="datetime1">
              <a:rPr lang="en-US" smtClean="0"/>
              <a:t>10/11/2020</a:t>
            </a:fld>
            <a:endParaRPr lang="en-US"/>
          </a:p>
        </p:txBody>
      </p:sp>
      <p:sp>
        <p:nvSpPr>
          <p:cNvPr id="3" name="Slide Number Placeholder 2"/>
          <p:cNvSpPr>
            <a:spLocks noGrp="1"/>
          </p:cNvSpPr>
          <p:nvPr>
            <p:ph type="sldNum" sz="quarter" idx="12"/>
          </p:nvPr>
        </p:nvSpPr>
        <p:spPr/>
        <p:txBody>
          <a:bodyPr/>
          <a:lstStyle/>
          <a:p>
            <a:fld id="{607EF972-E1E5-49E6-8EEF-4931F43465B5}" type="slidenum">
              <a:rPr lang="en-US" smtClean="0"/>
              <a:t>15</a:t>
            </a:fld>
            <a:endParaRPr lang="en-US"/>
          </a:p>
        </p:txBody>
      </p:sp>
      <p:pic>
        <p:nvPicPr>
          <p:cNvPr id="4" name="Picture 2" descr="road_png_stock_by_doloresdevelde-d55c9nc[1]"/>
          <p:cNvPicPr>
            <a:picLocks noChangeAspect="1" noChangeArrowheads="1"/>
          </p:cNvPicPr>
          <p:nvPr/>
        </p:nvPicPr>
        <p:blipFill>
          <a:blip r:embed="rId2">
            <a:extLst>
              <a:ext uri="{28A0092B-C50C-407E-A947-70E740481C1C}">
                <a14:useLocalDpi xmlns:a14="http://schemas.microsoft.com/office/drawing/2010/main" val="0"/>
              </a:ext>
            </a:extLst>
          </a:blip>
          <a:srcRect l="1886" t="1909" r="24" b="-3629"/>
          <a:stretch>
            <a:fillRect/>
          </a:stretch>
        </p:blipFill>
        <p:spPr bwMode="auto">
          <a:xfrm>
            <a:off x="-2" y="-35206"/>
            <a:ext cx="9144001" cy="71408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Rectangle 4"/>
          <p:cNvSpPr/>
          <p:nvPr/>
        </p:nvSpPr>
        <p:spPr>
          <a:xfrm>
            <a:off x="-1" y="-7664"/>
            <a:ext cx="9167650" cy="6858000"/>
          </a:xfrm>
          <a:prstGeom prst="rect">
            <a:avLst/>
          </a:prstGeom>
          <a:solidFill>
            <a:srgbClr val="FFFFFF">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sandlinmalindak.UAMS\Pictures\Pictures\UAM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314" y="6063932"/>
            <a:ext cx="1191285" cy="786404"/>
          </a:xfrm>
          <a:prstGeom prst="rect">
            <a:avLst/>
          </a:prstGeom>
          <a:noFill/>
          <a:extLst>
            <a:ext uri="{909E8E84-426E-40DD-AFC4-6F175D3DCCD1}">
              <a14:hiddenFill xmlns:a14="http://schemas.microsoft.com/office/drawing/2010/main">
                <a:solidFill>
                  <a:srgbClr val="FFFFFF"/>
                </a:solidFill>
              </a14:hiddenFill>
            </a:ext>
          </a:extLst>
        </p:spPr>
      </p:pic>
      <p:sp>
        <p:nvSpPr>
          <p:cNvPr id="31" name="Date Placeholder 3"/>
          <p:cNvSpPr txBox="1">
            <a:spLocks/>
          </p:cNvSpPr>
          <p:nvPr/>
        </p:nvSpPr>
        <p:spPr>
          <a:xfrm>
            <a:off x="0" y="6485211"/>
            <a:ext cx="925368"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B3154A-F381-46EB-B615-A9EE8C7853EB}" type="datetime1">
              <a:rPr lang="en-US" smtClean="0"/>
              <a:pPr/>
              <a:t>10/11/2020</a:t>
            </a:fld>
            <a:endParaRPr lang="en-US" dirty="0"/>
          </a:p>
        </p:txBody>
      </p:sp>
      <p:sp>
        <p:nvSpPr>
          <p:cNvPr id="21" name="Content Placeholder 2"/>
          <p:cNvSpPr txBox="1">
            <a:spLocks/>
          </p:cNvSpPr>
          <p:nvPr/>
        </p:nvSpPr>
        <p:spPr>
          <a:xfrm>
            <a:off x="304800" y="1447800"/>
            <a:ext cx="8610600" cy="70963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dirty="0" smtClean="0"/>
              <a:t>Assurance and Certification Page: To complete your form and submit it to the COI office, check the box at the bottom of the page and click Finish.  </a:t>
            </a:r>
            <a:endParaRPr lang="en-US" sz="1800" dirty="0"/>
          </a:p>
        </p:txBody>
      </p:sp>
      <p:sp>
        <p:nvSpPr>
          <p:cNvPr id="32" name="Rectangle 31"/>
          <p:cNvSpPr/>
          <p:nvPr/>
        </p:nvSpPr>
        <p:spPr>
          <a:xfrm>
            <a:off x="0" y="-35206"/>
            <a:ext cx="9154344" cy="1185870"/>
          </a:xfrm>
          <a:prstGeom prst="rect">
            <a:avLst/>
          </a:prstGeom>
          <a:solidFill>
            <a:schemeClr val="tx2">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itle 1"/>
          <p:cNvSpPr txBox="1">
            <a:spLocks/>
          </p:cNvSpPr>
          <p:nvPr/>
        </p:nvSpPr>
        <p:spPr bwMode="auto">
          <a:xfrm>
            <a:off x="1676400" y="76200"/>
            <a:ext cx="6143626"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kumimoji="1" lang="en-US" sz="4400" b="1" i="0" u="none" strike="noStrike" kern="0" cap="none" spc="0" normalizeH="0" baseline="0" noProof="0" smtClean="0">
                <a:ln>
                  <a:noFill/>
                </a:ln>
                <a:solidFill>
                  <a:srgbClr val="FFFFFF"/>
                </a:solidFill>
                <a:effectLst/>
                <a:uLnTx/>
                <a:uFillTx/>
                <a:latin typeface="+mj-lt"/>
                <a:ea typeface="+mj-ea"/>
                <a:cs typeface="+mj-cs"/>
              </a:defRPr>
            </a:lvl1pPr>
            <a:lvl2pPr algn="l" rtl="0" eaLnBrk="1" fontAlgn="base" hangingPunct="1">
              <a:spcBef>
                <a:spcPct val="0"/>
              </a:spcBef>
              <a:spcAft>
                <a:spcPct val="0"/>
              </a:spcAft>
              <a:defRPr kumimoji="1" sz="4400" b="1">
                <a:solidFill>
                  <a:schemeClr val="bg1"/>
                </a:solidFill>
                <a:latin typeface="Arial" charset="0"/>
              </a:defRPr>
            </a:lvl2pPr>
            <a:lvl3pPr algn="l" rtl="0" eaLnBrk="1" fontAlgn="base" hangingPunct="1">
              <a:spcBef>
                <a:spcPct val="0"/>
              </a:spcBef>
              <a:spcAft>
                <a:spcPct val="0"/>
              </a:spcAft>
              <a:defRPr kumimoji="1" sz="4400" b="1">
                <a:solidFill>
                  <a:schemeClr val="bg1"/>
                </a:solidFill>
                <a:latin typeface="Arial" charset="0"/>
              </a:defRPr>
            </a:lvl3pPr>
            <a:lvl4pPr algn="l" rtl="0" eaLnBrk="1" fontAlgn="base" hangingPunct="1">
              <a:spcBef>
                <a:spcPct val="0"/>
              </a:spcBef>
              <a:spcAft>
                <a:spcPct val="0"/>
              </a:spcAft>
              <a:defRPr kumimoji="1" sz="4400" b="1">
                <a:solidFill>
                  <a:schemeClr val="bg1"/>
                </a:solidFill>
                <a:latin typeface="Arial" charset="0"/>
              </a:defRPr>
            </a:lvl4pPr>
            <a:lvl5pPr algn="l" rtl="0" eaLnBrk="1" fontAlgn="base" hangingPunct="1">
              <a:spcBef>
                <a:spcPct val="0"/>
              </a:spcBef>
              <a:spcAft>
                <a:spcPct val="0"/>
              </a:spcAft>
              <a:defRPr kumimoji="1" sz="4400" b="1">
                <a:solidFill>
                  <a:schemeClr val="bg1"/>
                </a:solidFill>
                <a:latin typeface="Arial" charset="0"/>
              </a:defRPr>
            </a:lvl5pPr>
            <a:lvl6pPr marL="457200" algn="l" rtl="0" eaLnBrk="1" fontAlgn="base" hangingPunct="1">
              <a:spcBef>
                <a:spcPct val="0"/>
              </a:spcBef>
              <a:spcAft>
                <a:spcPct val="0"/>
              </a:spcAft>
              <a:defRPr kumimoji="1" sz="4400" b="1">
                <a:solidFill>
                  <a:schemeClr val="bg1"/>
                </a:solidFill>
                <a:latin typeface="Arial" charset="0"/>
              </a:defRPr>
            </a:lvl6pPr>
            <a:lvl7pPr marL="914400" algn="l" rtl="0" eaLnBrk="1" fontAlgn="base" hangingPunct="1">
              <a:spcBef>
                <a:spcPct val="0"/>
              </a:spcBef>
              <a:spcAft>
                <a:spcPct val="0"/>
              </a:spcAft>
              <a:defRPr kumimoji="1" sz="4400" b="1">
                <a:solidFill>
                  <a:schemeClr val="bg1"/>
                </a:solidFill>
                <a:latin typeface="Arial" charset="0"/>
              </a:defRPr>
            </a:lvl7pPr>
            <a:lvl8pPr marL="1371600" algn="l" rtl="0" eaLnBrk="1" fontAlgn="base" hangingPunct="1">
              <a:spcBef>
                <a:spcPct val="0"/>
              </a:spcBef>
              <a:spcAft>
                <a:spcPct val="0"/>
              </a:spcAft>
              <a:defRPr kumimoji="1" sz="4400" b="1">
                <a:solidFill>
                  <a:schemeClr val="bg1"/>
                </a:solidFill>
                <a:latin typeface="Arial" charset="0"/>
              </a:defRPr>
            </a:lvl8pPr>
            <a:lvl9pPr marL="1828800" algn="l" rtl="0" eaLnBrk="1" fontAlgn="base" hangingPunct="1">
              <a:spcBef>
                <a:spcPct val="0"/>
              </a:spcBef>
              <a:spcAft>
                <a:spcPct val="0"/>
              </a:spcAft>
              <a:defRPr kumimoji="1" sz="4400" b="1">
                <a:solidFill>
                  <a:schemeClr val="bg1"/>
                </a:solidFill>
                <a:latin typeface="Arial" charset="0"/>
              </a:defRPr>
            </a:lvl9pPr>
          </a:lstStyle>
          <a:p>
            <a:r>
              <a:rPr lang="en-US" sz="3200" dirty="0">
                <a:solidFill>
                  <a:schemeClr val="tx1"/>
                </a:solidFill>
              </a:rPr>
              <a:t>UAMS COI Disclosure System</a:t>
            </a:r>
            <a:r>
              <a:rPr lang="en-US" sz="6600" dirty="0">
                <a:solidFill>
                  <a:schemeClr val="tx1"/>
                </a:solidFill>
              </a:rPr>
              <a:t/>
            </a:r>
            <a:br>
              <a:rPr lang="en-US" sz="6600" dirty="0">
                <a:solidFill>
                  <a:schemeClr val="tx1"/>
                </a:solidFill>
              </a:rPr>
            </a:br>
            <a:r>
              <a:rPr lang="en-US" sz="2000" dirty="0">
                <a:solidFill>
                  <a:schemeClr val="tx1"/>
                </a:solidFill>
              </a:rPr>
              <a:t>How to Update or Submit Your Annual </a:t>
            </a:r>
            <a:r>
              <a:rPr lang="en-US" sz="2000" dirty="0" smtClean="0">
                <a:solidFill>
                  <a:schemeClr val="tx1"/>
                </a:solidFill>
              </a:rPr>
              <a:t>Disclosure</a:t>
            </a:r>
            <a:endParaRPr lang="en-US" sz="2000" dirty="0">
              <a:solidFill>
                <a:schemeClr val="tx1"/>
              </a:solidFill>
            </a:endParaRPr>
          </a:p>
        </p:txBody>
      </p:sp>
      <p:grpSp>
        <p:nvGrpSpPr>
          <p:cNvPr id="43" name="Group 42"/>
          <p:cNvGrpSpPr/>
          <p:nvPr/>
        </p:nvGrpSpPr>
        <p:grpSpPr>
          <a:xfrm>
            <a:off x="152400" y="121754"/>
            <a:ext cx="1524000" cy="868846"/>
            <a:chOff x="0" y="45554"/>
            <a:chExt cx="1828800" cy="1021246"/>
          </a:xfrm>
        </p:grpSpPr>
        <p:sp>
          <p:nvSpPr>
            <p:cNvPr id="44" name="AutoShape 5"/>
            <p:cNvSpPr>
              <a:spLocks noChangeArrowheads="1"/>
            </p:cNvSpPr>
            <p:nvPr/>
          </p:nvSpPr>
          <p:spPr bwMode="auto">
            <a:xfrm>
              <a:off x="0" y="45554"/>
              <a:ext cx="1828800" cy="1021246"/>
            </a:xfrm>
            <a:prstGeom prst="roundRect">
              <a:avLst>
                <a:gd name="adj" fmla="val 16667"/>
              </a:avLst>
            </a:prstGeom>
            <a:gradFill rotWithShape="1">
              <a:gsLst>
                <a:gs pos="0">
                  <a:srgbClr val="339966"/>
                </a:gs>
                <a:gs pos="100000">
                  <a:srgbClr val="339966">
                    <a:gamma/>
                    <a:shade val="46275"/>
                    <a:invGamma/>
                  </a:srgbClr>
                </a:gs>
              </a:gsLst>
              <a:lin ang="5400000" scaled="1"/>
            </a:gradFill>
            <a:ln w="9525" algn="in">
              <a:solidFill>
                <a:srgbClr val="000000"/>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AutoShape 6"/>
            <p:cNvSpPr>
              <a:spLocks noChangeArrowheads="1"/>
            </p:cNvSpPr>
            <p:nvPr/>
          </p:nvSpPr>
          <p:spPr bwMode="auto">
            <a:xfrm>
              <a:off x="79298" y="102927"/>
              <a:ext cx="1696528" cy="896060"/>
            </a:xfrm>
            <a:prstGeom prst="roundRect">
              <a:avLst>
                <a:gd name="adj" fmla="val 16667"/>
              </a:avLst>
            </a:prstGeom>
            <a:noFill/>
            <a:ln w="38100" algn="in">
              <a:solidFill>
                <a:srgbClr val="FFFFFF"/>
              </a:solidFill>
              <a:round/>
              <a:headEnd/>
              <a:tailEnd/>
            </a:ln>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46" name="Group 10"/>
            <p:cNvGrpSpPr>
              <a:grpSpLocks/>
            </p:cNvGrpSpPr>
            <p:nvPr/>
          </p:nvGrpSpPr>
          <p:grpSpPr bwMode="auto">
            <a:xfrm>
              <a:off x="330092" y="873277"/>
              <a:ext cx="1160013" cy="41123"/>
              <a:chOff x="109423200" y="106822875"/>
              <a:chExt cx="2825114" cy="91439"/>
            </a:xfrm>
          </p:grpSpPr>
          <p:sp>
            <p:nvSpPr>
              <p:cNvPr id="50" name="Oval 11"/>
              <p:cNvSpPr>
                <a:spLocks noChangeArrowheads="1"/>
              </p:cNvSpPr>
              <p:nvPr/>
            </p:nvSpPr>
            <p:spPr bwMode="auto">
              <a:xfrm>
                <a:off x="109423200" y="1068228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Oval 12"/>
              <p:cNvSpPr>
                <a:spLocks noChangeArrowheads="1"/>
              </p:cNvSpPr>
              <p:nvPr/>
            </p:nvSpPr>
            <p:spPr bwMode="auto">
              <a:xfrm>
                <a:off x="112156875" y="1068228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47" name="Group 46"/>
            <p:cNvGrpSpPr>
              <a:grpSpLocks/>
            </p:cNvGrpSpPr>
            <p:nvPr/>
          </p:nvGrpSpPr>
          <p:grpSpPr bwMode="auto">
            <a:xfrm>
              <a:off x="330734" y="182165"/>
              <a:ext cx="1160013" cy="41124"/>
              <a:chOff x="109537500" y="106937175"/>
              <a:chExt cx="2825114" cy="91439"/>
            </a:xfrm>
          </p:grpSpPr>
          <p:sp>
            <p:nvSpPr>
              <p:cNvPr id="48" name="Oval 14"/>
              <p:cNvSpPr>
                <a:spLocks noChangeArrowheads="1"/>
              </p:cNvSpPr>
              <p:nvPr/>
            </p:nvSpPr>
            <p:spPr bwMode="auto">
              <a:xfrm>
                <a:off x="109537500" y="1069371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Oval 15"/>
              <p:cNvSpPr>
                <a:spLocks noChangeArrowheads="1"/>
              </p:cNvSpPr>
              <p:nvPr/>
            </p:nvSpPr>
            <p:spPr bwMode="auto">
              <a:xfrm>
                <a:off x="112271175" y="1069371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350" y="325959"/>
            <a:ext cx="1262035" cy="42293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998" y="2198652"/>
            <a:ext cx="8382000" cy="3824067"/>
          </a:xfrm>
          <a:prstGeom prst="rect">
            <a:avLst/>
          </a:prstGeom>
        </p:spPr>
      </p:pic>
    </p:spTree>
    <p:extLst>
      <p:ext uri="{BB962C8B-B14F-4D97-AF65-F5344CB8AC3E}">
        <p14:creationId xmlns:p14="http://schemas.microsoft.com/office/powerpoint/2010/main" val="449269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85358-F4F6-47C2-9FA4-CBE0B8D5EE47}" type="datetime1">
              <a:rPr lang="en-US" smtClean="0"/>
              <a:t>10/11/2020</a:t>
            </a:fld>
            <a:endParaRPr lang="en-US"/>
          </a:p>
        </p:txBody>
      </p:sp>
      <p:sp>
        <p:nvSpPr>
          <p:cNvPr id="3" name="Slide Number Placeholder 2"/>
          <p:cNvSpPr>
            <a:spLocks noGrp="1"/>
          </p:cNvSpPr>
          <p:nvPr>
            <p:ph type="sldNum" sz="quarter" idx="12"/>
          </p:nvPr>
        </p:nvSpPr>
        <p:spPr/>
        <p:txBody>
          <a:bodyPr/>
          <a:lstStyle/>
          <a:p>
            <a:fld id="{607EF972-E1E5-49E6-8EEF-4931F43465B5}" type="slidenum">
              <a:rPr lang="en-US" smtClean="0"/>
              <a:t>16</a:t>
            </a:fld>
            <a:endParaRPr lang="en-US"/>
          </a:p>
        </p:txBody>
      </p:sp>
      <p:pic>
        <p:nvPicPr>
          <p:cNvPr id="4" name="Picture 2" descr="road_png_stock_by_doloresdevelde-d55c9nc[1]"/>
          <p:cNvPicPr>
            <a:picLocks noChangeAspect="1" noChangeArrowheads="1"/>
          </p:cNvPicPr>
          <p:nvPr/>
        </p:nvPicPr>
        <p:blipFill>
          <a:blip r:embed="rId2">
            <a:extLst>
              <a:ext uri="{28A0092B-C50C-407E-A947-70E740481C1C}">
                <a14:useLocalDpi xmlns:a14="http://schemas.microsoft.com/office/drawing/2010/main" val="0"/>
              </a:ext>
            </a:extLst>
          </a:blip>
          <a:srcRect l="1886" t="1909" r="24" b="-3629"/>
          <a:stretch>
            <a:fillRect/>
          </a:stretch>
        </p:blipFill>
        <p:spPr bwMode="auto">
          <a:xfrm>
            <a:off x="-2" y="-35206"/>
            <a:ext cx="9144001" cy="71408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Rectangle 4"/>
          <p:cNvSpPr/>
          <p:nvPr/>
        </p:nvSpPr>
        <p:spPr>
          <a:xfrm>
            <a:off x="5255" y="-7664"/>
            <a:ext cx="9167650" cy="6858000"/>
          </a:xfrm>
          <a:prstGeom prst="rect">
            <a:avLst/>
          </a:prstGeom>
          <a:solidFill>
            <a:srgbClr val="FFFFFF">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sandlinmalindak.UAMS\Pictures\Pictures\UAM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314" y="6063932"/>
            <a:ext cx="1191285" cy="786404"/>
          </a:xfrm>
          <a:prstGeom prst="rect">
            <a:avLst/>
          </a:prstGeom>
          <a:noFill/>
          <a:extLst>
            <a:ext uri="{909E8E84-426E-40DD-AFC4-6F175D3DCCD1}">
              <a14:hiddenFill xmlns:a14="http://schemas.microsoft.com/office/drawing/2010/main">
                <a:solidFill>
                  <a:srgbClr val="FFFFFF"/>
                </a:solidFill>
              </a14:hiddenFill>
            </a:ext>
          </a:extLst>
        </p:spPr>
      </p:pic>
      <p:sp>
        <p:nvSpPr>
          <p:cNvPr id="31" name="Date Placeholder 3"/>
          <p:cNvSpPr txBox="1">
            <a:spLocks/>
          </p:cNvSpPr>
          <p:nvPr/>
        </p:nvSpPr>
        <p:spPr>
          <a:xfrm>
            <a:off x="0" y="6485211"/>
            <a:ext cx="925368"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B3154A-F381-46EB-B615-A9EE8C7853EB}" type="datetime1">
              <a:rPr lang="en-US" smtClean="0"/>
              <a:pPr/>
              <a:t>10/11/2020</a:t>
            </a:fld>
            <a:endParaRPr lang="en-US" dirty="0"/>
          </a:p>
        </p:txBody>
      </p:sp>
      <p:sp>
        <p:nvSpPr>
          <p:cNvPr id="21" name="Content Placeholder 2"/>
          <p:cNvSpPr txBox="1">
            <a:spLocks/>
          </p:cNvSpPr>
          <p:nvPr/>
        </p:nvSpPr>
        <p:spPr>
          <a:xfrm>
            <a:off x="533400" y="1676400"/>
            <a:ext cx="8610600" cy="3962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b="1" dirty="0" smtClean="0"/>
          </a:p>
          <a:p>
            <a:pPr lvl="1"/>
            <a:r>
              <a:rPr lang="en-US" dirty="0" smtClean="0"/>
              <a:t>UAMS COI Disclosure System</a:t>
            </a:r>
          </a:p>
          <a:p>
            <a:pPr lvl="2"/>
            <a:r>
              <a:rPr lang="en-US" smtClean="0"/>
              <a:t>m</a:t>
            </a:r>
            <a:r>
              <a:rPr lang="en-US" smtClean="0"/>
              <a:t>use2.uams.edu</a:t>
            </a:r>
            <a:endParaRPr lang="en-US" dirty="0" smtClean="0"/>
          </a:p>
          <a:p>
            <a:pPr marL="457200" lvl="1" indent="0">
              <a:buFont typeface="Arial" panose="020B0604020202020204" pitchFamily="34" charset="0"/>
              <a:buNone/>
            </a:pPr>
            <a:endParaRPr lang="en-US" dirty="0" smtClean="0"/>
          </a:p>
          <a:p>
            <a:pPr lvl="1"/>
            <a:r>
              <a:rPr lang="en-US" dirty="0" smtClean="0"/>
              <a:t>UAMS Conflict of Interest Office</a:t>
            </a:r>
          </a:p>
          <a:p>
            <a:pPr lvl="2"/>
            <a:r>
              <a:rPr lang="en-US" dirty="0" smtClean="0"/>
              <a:t>501-686-6447 or 501-686-6168</a:t>
            </a:r>
          </a:p>
          <a:p>
            <a:pPr lvl="2"/>
            <a:r>
              <a:rPr lang="en-US" dirty="0" smtClean="0">
                <a:hlinkClick r:id="rId4"/>
              </a:rPr>
              <a:t>PRPrincipe@uams.edu</a:t>
            </a:r>
            <a:r>
              <a:rPr lang="en-US" dirty="0" smtClean="0"/>
              <a:t> or </a:t>
            </a:r>
            <a:r>
              <a:rPr lang="en-US" dirty="0" smtClean="0">
                <a:hlinkClick r:id="rId5"/>
              </a:rPr>
              <a:t>WLAshley@uams.edu</a:t>
            </a:r>
            <a:r>
              <a:rPr lang="en-US" dirty="0" smtClean="0"/>
              <a:t> </a:t>
            </a:r>
          </a:p>
          <a:p>
            <a:pPr lvl="2"/>
            <a:r>
              <a:rPr lang="en-US" dirty="0" smtClean="0">
                <a:hlinkClick r:id="rId6"/>
              </a:rPr>
              <a:t>http://coi.uams.edu/</a:t>
            </a:r>
            <a:endParaRPr lang="en-US" dirty="0"/>
          </a:p>
        </p:txBody>
      </p:sp>
      <p:sp>
        <p:nvSpPr>
          <p:cNvPr id="23" name="Rectangle 22"/>
          <p:cNvSpPr/>
          <p:nvPr/>
        </p:nvSpPr>
        <p:spPr>
          <a:xfrm>
            <a:off x="0" y="-35206"/>
            <a:ext cx="9154344" cy="1185870"/>
          </a:xfrm>
          <a:prstGeom prst="rect">
            <a:avLst/>
          </a:prstGeom>
          <a:solidFill>
            <a:schemeClr val="tx2">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1"/>
          <p:cNvSpPr txBox="1">
            <a:spLocks/>
          </p:cNvSpPr>
          <p:nvPr/>
        </p:nvSpPr>
        <p:spPr bwMode="auto">
          <a:xfrm>
            <a:off x="1676400" y="76200"/>
            <a:ext cx="6143626"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kumimoji="1" lang="en-US" sz="4400" b="1" i="0" u="none" strike="noStrike" kern="0" cap="none" spc="0" normalizeH="0" baseline="0" noProof="0" smtClean="0">
                <a:ln>
                  <a:noFill/>
                </a:ln>
                <a:solidFill>
                  <a:srgbClr val="FFFFFF"/>
                </a:solidFill>
                <a:effectLst/>
                <a:uLnTx/>
                <a:uFillTx/>
                <a:latin typeface="+mj-lt"/>
                <a:ea typeface="+mj-ea"/>
                <a:cs typeface="+mj-cs"/>
              </a:defRPr>
            </a:lvl1pPr>
            <a:lvl2pPr algn="l" rtl="0" eaLnBrk="1" fontAlgn="base" hangingPunct="1">
              <a:spcBef>
                <a:spcPct val="0"/>
              </a:spcBef>
              <a:spcAft>
                <a:spcPct val="0"/>
              </a:spcAft>
              <a:defRPr kumimoji="1" sz="4400" b="1">
                <a:solidFill>
                  <a:schemeClr val="bg1"/>
                </a:solidFill>
                <a:latin typeface="Arial" charset="0"/>
              </a:defRPr>
            </a:lvl2pPr>
            <a:lvl3pPr algn="l" rtl="0" eaLnBrk="1" fontAlgn="base" hangingPunct="1">
              <a:spcBef>
                <a:spcPct val="0"/>
              </a:spcBef>
              <a:spcAft>
                <a:spcPct val="0"/>
              </a:spcAft>
              <a:defRPr kumimoji="1" sz="4400" b="1">
                <a:solidFill>
                  <a:schemeClr val="bg1"/>
                </a:solidFill>
                <a:latin typeface="Arial" charset="0"/>
              </a:defRPr>
            </a:lvl3pPr>
            <a:lvl4pPr algn="l" rtl="0" eaLnBrk="1" fontAlgn="base" hangingPunct="1">
              <a:spcBef>
                <a:spcPct val="0"/>
              </a:spcBef>
              <a:spcAft>
                <a:spcPct val="0"/>
              </a:spcAft>
              <a:defRPr kumimoji="1" sz="4400" b="1">
                <a:solidFill>
                  <a:schemeClr val="bg1"/>
                </a:solidFill>
                <a:latin typeface="Arial" charset="0"/>
              </a:defRPr>
            </a:lvl4pPr>
            <a:lvl5pPr algn="l" rtl="0" eaLnBrk="1" fontAlgn="base" hangingPunct="1">
              <a:spcBef>
                <a:spcPct val="0"/>
              </a:spcBef>
              <a:spcAft>
                <a:spcPct val="0"/>
              </a:spcAft>
              <a:defRPr kumimoji="1" sz="4400" b="1">
                <a:solidFill>
                  <a:schemeClr val="bg1"/>
                </a:solidFill>
                <a:latin typeface="Arial" charset="0"/>
              </a:defRPr>
            </a:lvl5pPr>
            <a:lvl6pPr marL="457200" algn="l" rtl="0" eaLnBrk="1" fontAlgn="base" hangingPunct="1">
              <a:spcBef>
                <a:spcPct val="0"/>
              </a:spcBef>
              <a:spcAft>
                <a:spcPct val="0"/>
              </a:spcAft>
              <a:defRPr kumimoji="1" sz="4400" b="1">
                <a:solidFill>
                  <a:schemeClr val="bg1"/>
                </a:solidFill>
                <a:latin typeface="Arial" charset="0"/>
              </a:defRPr>
            </a:lvl6pPr>
            <a:lvl7pPr marL="914400" algn="l" rtl="0" eaLnBrk="1" fontAlgn="base" hangingPunct="1">
              <a:spcBef>
                <a:spcPct val="0"/>
              </a:spcBef>
              <a:spcAft>
                <a:spcPct val="0"/>
              </a:spcAft>
              <a:defRPr kumimoji="1" sz="4400" b="1">
                <a:solidFill>
                  <a:schemeClr val="bg1"/>
                </a:solidFill>
                <a:latin typeface="Arial" charset="0"/>
              </a:defRPr>
            </a:lvl7pPr>
            <a:lvl8pPr marL="1371600" algn="l" rtl="0" eaLnBrk="1" fontAlgn="base" hangingPunct="1">
              <a:spcBef>
                <a:spcPct val="0"/>
              </a:spcBef>
              <a:spcAft>
                <a:spcPct val="0"/>
              </a:spcAft>
              <a:defRPr kumimoji="1" sz="4400" b="1">
                <a:solidFill>
                  <a:schemeClr val="bg1"/>
                </a:solidFill>
                <a:latin typeface="Arial" charset="0"/>
              </a:defRPr>
            </a:lvl8pPr>
            <a:lvl9pPr marL="1828800" algn="l" rtl="0" eaLnBrk="1" fontAlgn="base" hangingPunct="1">
              <a:spcBef>
                <a:spcPct val="0"/>
              </a:spcBef>
              <a:spcAft>
                <a:spcPct val="0"/>
              </a:spcAft>
              <a:defRPr kumimoji="1" sz="4400" b="1">
                <a:solidFill>
                  <a:schemeClr val="bg1"/>
                </a:solidFill>
                <a:latin typeface="Arial" charset="0"/>
              </a:defRPr>
            </a:lvl9pPr>
          </a:lstStyle>
          <a:p>
            <a:r>
              <a:rPr lang="en-US" sz="3200" dirty="0">
                <a:solidFill>
                  <a:schemeClr val="tx1"/>
                </a:solidFill>
              </a:rPr>
              <a:t>UAMS COI Disclosure System</a:t>
            </a:r>
            <a:r>
              <a:rPr lang="en-US" sz="8800" dirty="0">
                <a:solidFill>
                  <a:schemeClr val="tx1"/>
                </a:solidFill>
              </a:rPr>
              <a:t/>
            </a:r>
            <a:br>
              <a:rPr lang="en-US" sz="8800" dirty="0">
                <a:solidFill>
                  <a:schemeClr val="tx1"/>
                </a:solidFill>
              </a:rPr>
            </a:br>
            <a:r>
              <a:rPr lang="en-US" sz="2000" dirty="0">
                <a:solidFill>
                  <a:schemeClr val="tx1"/>
                </a:solidFill>
              </a:rPr>
              <a:t>How to Update or Submit Your Annual Disclosure</a:t>
            </a:r>
          </a:p>
        </p:txBody>
      </p:sp>
      <p:grpSp>
        <p:nvGrpSpPr>
          <p:cNvPr id="36" name="Group 35"/>
          <p:cNvGrpSpPr/>
          <p:nvPr/>
        </p:nvGrpSpPr>
        <p:grpSpPr>
          <a:xfrm>
            <a:off x="152400" y="121754"/>
            <a:ext cx="1524000" cy="868846"/>
            <a:chOff x="0" y="45554"/>
            <a:chExt cx="1828800" cy="1021246"/>
          </a:xfrm>
        </p:grpSpPr>
        <p:sp>
          <p:nvSpPr>
            <p:cNvPr id="37" name="AutoShape 5"/>
            <p:cNvSpPr>
              <a:spLocks noChangeArrowheads="1"/>
            </p:cNvSpPr>
            <p:nvPr/>
          </p:nvSpPr>
          <p:spPr bwMode="auto">
            <a:xfrm>
              <a:off x="0" y="45554"/>
              <a:ext cx="1828800" cy="1021246"/>
            </a:xfrm>
            <a:prstGeom prst="roundRect">
              <a:avLst>
                <a:gd name="adj" fmla="val 16667"/>
              </a:avLst>
            </a:prstGeom>
            <a:gradFill rotWithShape="1">
              <a:gsLst>
                <a:gs pos="0">
                  <a:srgbClr val="339966"/>
                </a:gs>
                <a:gs pos="100000">
                  <a:srgbClr val="339966">
                    <a:gamma/>
                    <a:shade val="46275"/>
                    <a:invGamma/>
                  </a:srgbClr>
                </a:gs>
              </a:gsLst>
              <a:lin ang="5400000" scaled="1"/>
            </a:gradFill>
            <a:ln w="9525" algn="in">
              <a:solidFill>
                <a:srgbClr val="000000"/>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AutoShape 6"/>
            <p:cNvSpPr>
              <a:spLocks noChangeArrowheads="1"/>
            </p:cNvSpPr>
            <p:nvPr/>
          </p:nvSpPr>
          <p:spPr bwMode="auto">
            <a:xfrm>
              <a:off x="79298" y="102927"/>
              <a:ext cx="1696528" cy="896060"/>
            </a:xfrm>
            <a:prstGeom prst="roundRect">
              <a:avLst>
                <a:gd name="adj" fmla="val 16667"/>
              </a:avLst>
            </a:prstGeom>
            <a:noFill/>
            <a:ln w="38100" algn="in">
              <a:solidFill>
                <a:srgbClr val="FFFFFF"/>
              </a:solidFill>
              <a:round/>
              <a:headEnd/>
              <a:tailEnd/>
            </a:ln>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39" name="Group 10"/>
            <p:cNvGrpSpPr>
              <a:grpSpLocks/>
            </p:cNvGrpSpPr>
            <p:nvPr/>
          </p:nvGrpSpPr>
          <p:grpSpPr bwMode="auto">
            <a:xfrm>
              <a:off x="330092" y="873277"/>
              <a:ext cx="1160013" cy="41123"/>
              <a:chOff x="109423200" y="106822875"/>
              <a:chExt cx="2825114" cy="91439"/>
            </a:xfrm>
          </p:grpSpPr>
          <p:sp>
            <p:nvSpPr>
              <p:cNvPr id="43" name="Oval 11"/>
              <p:cNvSpPr>
                <a:spLocks noChangeArrowheads="1"/>
              </p:cNvSpPr>
              <p:nvPr/>
            </p:nvSpPr>
            <p:spPr bwMode="auto">
              <a:xfrm>
                <a:off x="109423200" y="1068228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Oval 12"/>
              <p:cNvSpPr>
                <a:spLocks noChangeArrowheads="1"/>
              </p:cNvSpPr>
              <p:nvPr/>
            </p:nvSpPr>
            <p:spPr bwMode="auto">
              <a:xfrm>
                <a:off x="112156875" y="1068228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40" name="Group 39"/>
            <p:cNvGrpSpPr>
              <a:grpSpLocks/>
            </p:cNvGrpSpPr>
            <p:nvPr/>
          </p:nvGrpSpPr>
          <p:grpSpPr bwMode="auto">
            <a:xfrm>
              <a:off x="330734" y="182165"/>
              <a:ext cx="1160013" cy="41124"/>
              <a:chOff x="109537500" y="106937175"/>
              <a:chExt cx="2825114" cy="91439"/>
            </a:xfrm>
          </p:grpSpPr>
          <p:sp>
            <p:nvSpPr>
              <p:cNvPr id="41" name="Oval 14"/>
              <p:cNvSpPr>
                <a:spLocks noChangeArrowheads="1"/>
              </p:cNvSpPr>
              <p:nvPr/>
            </p:nvSpPr>
            <p:spPr bwMode="auto">
              <a:xfrm>
                <a:off x="109537500" y="1069371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Oval 15"/>
              <p:cNvSpPr>
                <a:spLocks noChangeArrowheads="1"/>
              </p:cNvSpPr>
              <p:nvPr/>
            </p:nvSpPr>
            <p:spPr bwMode="auto">
              <a:xfrm>
                <a:off x="112271175" y="1069371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4350" y="325959"/>
            <a:ext cx="1262035" cy="422934"/>
          </a:xfrm>
          <a:prstGeom prst="rect">
            <a:avLst/>
          </a:prstGeom>
        </p:spPr>
      </p:pic>
    </p:spTree>
    <p:extLst>
      <p:ext uri="{BB962C8B-B14F-4D97-AF65-F5344CB8AC3E}">
        <p14:creationId xmlns:p14="http://schemas.microsoft.com/office/powerpoint/2010/main" val="1359797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85358-F4F6-47C2-9FA4-CBE0B8D5EE47}" type="datetime1">
              <a:rPr lang="en-US" smtClean="0"/>
              <a:t>10/11/2020</a:t>
            </a:fld>
            <a:endParaRPr lang="en-US"/>
          </a:p>
        </p:txBody>
      </p:sp>
      <p:sp>
        <p:nvSpPr>
          <p:cNvPr id="3" name="Slide Number Placeholder 2"/>
          <p:cNvSpPr>
            <a:spLocks noGrp="1"/>
          </p:cNvSpPr>
          <p:nvPr>
            <p:ph type="sldNum" sz="quarter" idx="12"/>
          </p:nvPr>
        </p:nvSpPr>
        <p:spPr/>
        <p:txBody>
          <a:bodyPr/>
          <a:lstStyle/>
          <a:p>
            <a:fld id="{607EF972-E1E5-49E6-8EEF-4931F43465B5}" type="slidenum">
              <a:rPr lang="en-US" smtClean="0"/>
              <a:t>2</a:t>
            </a:fld>
            <a:endParaRPr lang="en-US"/>
          </a:p>
        </p:txBody>
      </p:sp>
      <p:pic>
        <p:nvPicPr>
          <p:cNvPr id="4" name="Picture 2" descr="road_png_stock_by_doloresdevelde-d55c9nc[1]"/>
          <p:cNvPicPr>
            <a:picLocks noChangeAspect="1" noChangeArrowheads="1"/>
          </p:cNvPicPr>
          <p:nvPr/>
        </p:nvPicPr>
        <p:blipFill>
          <a:blip r:embed="rId2">
            <a:extLst>
              <a:ext uri="{28A0092B-C50C-407E-A947-70E740481C1C}">
                <a14:useLocalDpi xmlns:a14="http://schemas.microsoft.com/office/drawing/2010/main" val="0"/>
              </a:ext>
            </a:extLst>
          </a:blip>
          <a:srcRect l="1886" t="1909" r="24" b="-3629"/>
          <a:stretch>
            <a:fillRect/>
          </a:stretch>
        </p:blipFill>
        <p:spPr bwMode="auto">
          <a:xfrm>
            <a:off x="-2" y="-35206"/>
            <a:ext cx="9144001" cy="71408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Rectangle 4"/>
          <p:cNvSpPr/>
          <p:nvPr/>
        </p:nvSpPr>
        <p:spPr>
          <a:xfrm>
            <a:off x="-1" y="-7664"/>
            <a:ext cx="9167650" cy="6858000"/>
          </a:xfrm>
          <a:prstGeom prst="rect">
            <a:avLst/>
          </a:prstGeom>
          <a:solidFill>
            <a:srgbClr val="FFFFFF">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 y="-8930"/>
            <a:ext cx="9167649" cy="1150664"/>
          </a:xfrm>
          <a:prstGeom prst="rect">
            <a:avLst/>
          </a:prstGeom>
          <a:solidFill>
            <a:schemeClr val="tx2">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sandlinmalindak.UAMS\Pictures\Pictures\UAM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314" y="6063932"/>
            <a:ext cx="1191285" cy="786404"/>
          </a:xfrm>
          <a:prstGeom prst="rect">
            <a:avLst/>
          </a:prstGeom>
          <a:noFill/>
          <a:extLst>
            <a:ext uri="{909E8E84-426E-40DD-AFC4-6F175D3DCCD1}">
              <a14:hiddenFill xmlns:a14="http://schemas.microsoft.com/office/drawing/2010/main">
                <a:solidFill>
                  <a:srgbClr val="FFFFFF"/>
                </a:solidFill>
              </a14:hiddenFill>
            </a:ext>
          </a:extLst>
        </p:spPr>
      </p:pic>
      <p:sp>
        <p:nvSpPr>
          <p:cNvPr id="31" name="Date Placeholder 3"/>
          <p:cNvSpPr txBox="1">
            <a:spLocks/>
          </p:cNvSpPr>
          <p:nvPr/>
        </p:nvSpPr>
        <p:spPr>
          <a:xfrm>
            <a:off x="0" y="6485211"/>
            <a:ext cx="925368"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B3154A-F381-46EB-B615-A9EE8C7853EB}" type="datetime1">
              <a:rPr lang="en-US" smtClean="0"/>
              <a:pPr/>
              <a:t>10/11/2020</a:t>
            </a:fld>
            <a:endParaRPr lang="en-US" dirty="0"/>
          </a:p>
        </p:txBody>
      </p:sp>
      <p:sp>
        <p:nvSpPr>
          <p:cNvPr id="23" name="Content Placeholder 2"/>
          <p:cNvSpPr txBox="1">
            <a:spLocks/>
          </p:cNvSpPr>
          <p:nvPr/>
        </p:nvSpPr>
        <p:spPr>
          <a:xfrm>
            <a:off x="0" y="1600200"/>
            <a:ext cx="9144000" cy="533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lgn="ctr">
              <a:buFont typeface="Arial" panose="020B0604020202020204" pitchFamily="34" charset="0"/>
              <a:buNone/>
            </a:pPr>
            <a:r>
              <a:rPr lang="en-US" sz="1800" smtClean="0"/>
              <a:t>Login with your UAMS Username and Password.</a:t>
            </a:r>
            <a:endParaRPr lang="en-US" sz="1800" dirty="0" smtClean="0"/>
          </a:p>
        </p:txBody>
      </p:sp>
      <p:sp>
        <p:nvSpPr>
          <p:cNvPr id="42" name="Title 1"/>
          <p:cNvSpPr txBox="1">
            <a:spLocks/>
          </p:cNvSpPr>
          <p:nvPr/>
        </p:nvSpPr>
        <p:spPr bwMode="auto">
          <a:xfrm>
            <a:off x="1676400" y="76200"/>
            <a:ext cx="6143626"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kumimoji="1" lang="en-US" sz="4400" b="1" i="0" u="none" strike="noStrike" kern="0" cap="none" spc="0" normalizeH="0" baseline="0" noProof="0" smtClean="0">
                <a:ln>
                  <a:noFill/>
                </a:ln>
                <a:solidFill>
                  <a:srgbClr val="FFFFFF"/>
                </a:solidFill>
                <a:effectLst/>
                <a:uLnTx/>
                <a:uFillTx/>
                <a:latin typeface="+mj-lt"/>
                <a:ea typeface="+mj-ea"/>
                <a:cs typeface="+mj-cs"/>
              </a:defRPr>
            </a:lvl1pPr>
            <a:lvl2pPr algn="l" rtl="0" eaLnBrk="1" fontAlgn="base" hangingPunct="1">
              <a:spcBef>
                <a:spcPct val="0"/>
              </a:spcBef>
              <a:spcAft>
                <a:spcPct val="0"/>
              </a:spcAft>
              <a:defRPr kumimoji="1" sz="4400" b="1">
                <a:solidFill>
                  <a:schemeClr val="bg1"/>
                </a:solidFill>
                <a:latin typeface="Arial" charset="0"/>
              </a:defRPr>
            </a:lvl2pPr>
            <a:lvl3pPr algn="l" rtl="0" eaLnBrk="1" fontAlgn="base" hangingPunct="1">
              <a:spcBef>
                <a:spcPct val="0"/>
              </a:spcBef>
              <a:spcAft>
                <a:spcPct val="0"/>
              </a:spcAft>
              <a:defRPr kumimoji="1" sz="4400" b="1">
                <a:solidFill>
                  <a:schemeClr val="bg1"/>
                </a:solidFill>
                <a:latin typeface="Arial" charset="0"/>
              </a:defRPr>
            </a:lvl3pPr>
            <a:lvl4pPr algn="l" rtl="0" eaLnBrk="1" fontAlgn="base" hangingPunct="1">
              <a:spcBef>
                <a:spcPct val="0"/>
              </a:spcBef>
              <a:spcAft>
                <a:spcPct val="0"/>
              </a:spcAft>
              <a:defRPr kumimoji="1" sz="4400" b="1">
                <a:solidFill>
                  <a:schemeClr val="bg1"/>
                </a:solidFill>
                <a:latin typeface="Arial" charset="0"/>
              </a:defRPr>
            </a:lvl4pPr>
            <a:lvl5pPr algn="l" rtl="0" eaLnBrk="1" fontAlgn="base" hangingPunct="1">
              <a:spcBef>
                <a:spcPct val="0"/>
              </a:spcBef>
              <a:spcAft>
                <a:spcPct val="0"/>
              </a:spcAft>
              <a:defRPr kumimoji="1" sz="4400" b="1">
                <a:solidFill>
                  <a:schemeClr val="bg1"/>
                </a:solidFill>
                <a:latin typeface="Arial" charset="0"/>
              </a:defRPr>
            </a:lvl5pPr>
            <a:lvl6pPr marL="457200" algn="l" rtl="0" eaLnBrk="1" fontAlgn="base" hangingPunct="1">
              <a:spcBef>
                <a:spcPct val="0"/>
              </a:spcBef>
              <a:spcAft>
                <a:spcPct val="0"/>
              </a:spcAft>
              <a:defRPr kumimoji="1" sz="4400" b="1">
                <a:solidFill>
                  <a:schemeClr val="bg1"/>
                </a:solidFill>
                <a:latin typeface="Arial" charset="0"/>
              </a:defRPr>
            </a:lvl6pPr>
            <a:lvl7pPr marL="914400" algn="l" rtl="0" eaLnBrk="1" fontAlgn="base" hangingPunct="1">
              <a:spcBef>
                <a:spcPct val="0"/>
              </a:spcBef>
              <a:spcAft>
                <a:spcPct val="0"/>
              </a:spcAft>
              <a:defRPr kumimoji="1" sz="4400" b="1">
                <a:solidFill>
                  <a:schemeClr val="bg1"/>
                </a:solidFill>
                <a:latin typeface="Arial" charset="0"/>
              </a:defRPr>
            </a:lvl7pPr>
            <a:lvl8pPr marL="1371600" algn="l" rtl="0" eaLnBrk="1" fontAlgn="base" hangingPunct="1">
              <a:spcBef>
                <a:spcPct val="0"/>
              </a:spcBef>
              <a:spcAft>
                <a:spcPct val="0"/>
              </a:spcAft>
              <a:defRPr kumimoji="1" sz="4400" b="1">
                <a:solidFill>
                  <a:schemeClr val="bg1"/>
                </a:solidFill>
                <a:latin typeface="Arial" charset="0"/>
              </a:defRPr>
            </a:lvl8pPr>
            <a:lvl9pPr marL="1828800" algn="l" rtl="0" eaLnBrk="1" fontAlgn="base" hangingPunct="1">
              <a:spcBef>
                <a:spcPct val="0"/>
              </a:spcBef>
              <a:spcAft>
                <a:spcPct val="0"/>
              </a:spcAft>
              <a:defRPr kumimoji="1" sz="4400" b="1">
                <a:solidFill>
                  <a:schemeClr val="bg1"/>
                </a:solidFill>
                <a:latin typeface="Arial" charset="0"/>
              </a:defRPr>
            </a:lvl9pPr>
          </a:lstStyle>
          <a:p>
            <a:r>
              <a:rPr lang="en-US" sz="3200" dirty="0">
                <a:solidFill>
                  <a:schemeClr val="tx1"/>
                </a:solidFill>
              </a:rPr>
              <a:t>UAMS COI Disclosure System</a:t>
            </a:r>
            <a:r>
              <a:rPr lang="en-US" sz="2000" dirty="0">
                <a:solidFill>
                  <a:schemeClr val="tx1"/>
                </a:solidFill>
              </a:rPr>
              <a:t/>
            </a:r>
            <a:br>
              <a:rPr lang="en-US" sz="2000" dirty="0">
                <a:solidFill>
                  <a:schemeClr val="tx1"/>
                </a:solidFill>
              </a:rPr>
            </a:br>
            <a:r>
              <a:rPr lang="en-US" sz="2000" dirty="0" smtClean="0">
                <a:solidFill>
                  <a:schemeClr val="tx1"/>
                </a:solidFill>
              </a:rPr>
              <a:t>How to Update or Submit Your Annual Disclosure</a:t>
            </a:r>
            <a:endParaRPr lang="en-US" sz="2800" dirty="0">
              <a:solidFill>
                <a:schemeClr val="tx1"/>
              </a:solidFill>
            </a:endParaRPr>
          </a:p>
        </p:txBody>
      </p:sp>
      <p:grpSp>
        <p:nvGrpSpPr>
          <p:cNvPr id="52" name="Group 51"/>
          <p:cNvGrpSpPr/>
          <p:nvPr/>
        </p:nvGrpSpPr>
        <p:grpSpPr>
          <a:xfrm>
            <a:off x="152400" y="121754"/>
            <a:ext cx="1524000" cy="868846"/>
            <a:chOff x="0" y="45554"/>
            <a:chExt cx="1828800" cy="1021246"/>
          </a:xfrm>
        </p:grpSpPr>
        <p:sp>
          <p:nvSpPr>
            <p:cNvPr id="53" name="AutoShape 5"/>
            <p:cNvSpPr>
              <a:spLocks noChangeArrowheads="1"/>
            </p:cNvSpPr>
            <p:nvPr/>
          </p:nvSpPr>
          <p:spPr bwMode="auto">
            <a:xfrm>
              <a:off x="0" y="45554"/>
              <a:ext cx="1828800" cy="1021246"/>
            </a:xfrm>
            <a:prstGeom prst="roundRect">
              <a:avLst>
                <a:gd name="adj" fmla="val 16667"/>
              </a:avLst>
            </a:prstGeom>
            <a:gradFill rotWithShape="1">
              <a:gsLst>
                <a:gs pos="0">
                  <a:srgbClr val="339966"/>
                </a:gs>
                <a:gs pos="100000">
                  <a:srgbClr val="339966">
                    <a:gamma/>
                    <a:shade val="46275"/>
                    <a:invGamma/>
                  </a:srgbClr>
                </a:gs>
              </a:gsLst>
              <a:lin ang="5400000" scaled="1"/>
            </a:gradFill>
            <a:ln w="9525" algn="in">
              <a:solidFill>
                <a:srgbClr val="000000"/>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AutoShape 6"/>
            <p:cNvSpPr>
              <a:spLocks noChangeArrowheads="1"/>
            </p:cNvSpPr>
            <p:nvPr/>
          </p:nvSpPr>
          <p:spPr bwMode="auto">
            <a:xfrm>
              <a:off x="79298" y="102927"/>
              <a:ext cx="1696528" cy="896060"/>
            </a:xfrm>
            <a:prstGeom prst="roundRect">
              <a:avLst>
                <a:gd name="adj" fmla="val 16667"/>
              </a:avLst>
            </a:prstGeom>
            <a:noFill/>
            <a:ln w="38100" algn="in">
              <a:solidFill>
                <a:srgbClr val="FFFFFF"/>
              </a:solidFill>
              <a:round/>
              <a:headEnd/>
              <a:tailEnd/>
            </a:ln>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55" name="Group 10"/>
            <p:cNvGrpSpPr>
              <a:grpSpLocks/>
            </p:cNvGrpSpPr>
            <p:nvPr/>
          </p:nvGrpSpPr>
          <p:grpSpPr bwMode="auto">
            <a:xfrm>
              <a:off x="330092" y="873277"/>
              <a:ext cx="1160013" cy="41123"/>
              <a:chOff x="109423200" y="106822875"/>
              <a:chExt cx="2825114" cy="91439"/>
            </a:xfrm>
          </p:grpSpPr>
          <p:sp>
            <p:nvSpPr>
              <p:cNvPr id="59" name="Oval 11"/>
              <p:cNvSpPr>
                <a:spLocks noChangeArrowheads="1"/>
              </p:cNvSpPr>
              <p:nvPr/>
            </p:nvSpPr>
            <p:spPr bwMode="auto">
              <a:xfrm>
                <a:off x="109423200" y="1068228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Oval 12"/>
              <p:cNvSpPr>
                <a:spLocks noChangeArrowheads="1"/>
              </p:cNvSpPr>
              <p:nvPr/>
            </p:nvSpPr>
            <p:spPr bwMode="auto">
              <a:xfrm>
                <a:off x="112156875" y="1068228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56" name="Group 55"/>
            <p:cNvGrpSpPr>
              <a:grpSpLocks/>
            </p:cNvGrpSpPr>
            <p:nvPr/>
          </p:nvGrpSpPr>
          <p:grpSpPr bwMode="auto">
            <a:xfrm>
              <a:off x="330734" y="182165"/>
              <a:ext cx="1160013" cy="41124"/>
              <a:chOff x="109537500" y="106937175"/>
              <a:chExt cx="2825114" cy="91439"/>
            </a:xfrm>
          </p:grpSpPr>
          <p:sp>
            <p:nvSpPr>
              <p:cNvPr id="57" name="Oval 14"/>
              <p:cNvSpPr>
                <a:spLocks noChangeArrowheads="1"/>
              </p:cNvSpPr>
              <p:nvPr/>
            </p:nvSpPr>
            <p:spPr bwMode="auto">
              <a:xfrm>
                <a:off x="109537500" y="1069371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Oval 15"/>
              <p:cNvSpPr>
                <a:spLocks noChangeArrowheads="1"/>
              </p:cNvSpPr>
              <p:nvPr/>
            </p:nvSpPr>
            <p:spPr bwMode="auto">
              <a:xfrm>
                <a:off x="112271175" y="1069371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350" y="325959"/>
            <a:ext cx="1262035" cy="42293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2203" y="2160428"/>
            <a:ext cx="3252020" cy="3876675"/>
          </a:xfrm>
          <a:prstGeom prst="rect">
            <a:avLst/>
          </a:prstGeom>
        </p:spPr>
      </p:pic>
    </p:spTree>
    <p:extLst>
      <p:ext uri="{BB962C8B-B14F-4D97-AF65-F5344CB8AC3E}">
        <p14:creationId xmlns:p14="http://schemas.microsoft.com/office/powerpoint/2010/main" val="4066425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85358-F4F6-47C2-9FA4-CBE0B8D5EE47}" type="datetime1">
              <a:rPr lang="en-US" smtClean="0"/>
              <a:t>10/11/2020</a:t>
            </a:fld>
            <a:endParaRPr lang="en-US"/>
          </a:p>
        </p:txBody>
      </p:sp>
      <p:sp>
        <p:nvSpPr>
          <p:cNvPr id="3" name="Slide Number Placeholder 2"/>
          <p:cNvSpPr>
            <a:spLocks noGrp="1"/>
          </p:cNvSpPr>
          <p:nvPr>
            <p:ph type="sldNum" sz="quarter" idx="12"/>
          </p:nvPr>
        </p:nvSpPr>
        <p:spPr/>
        <p:txBody>
          <a:bodyPr/>
          <a:lstStyle/>
          <a:p>
            <a:fld id="{607EF972-E1E5-49E6-8EEF-4931F43465B5}" type="slidenum">
              <a:rPr lang="en-US" smtClean="0"/>
              <a:t>3</a:t>
            </a:fld>
            <a:endParaRPr lang="en-US"/>
          </a:p>
        </p:txBody>
      </p:sp>
      <p:pic>
        <p:nvPicPr>
          <p:cNvPr id="4" name="Picture 2" descr="road_png_stock_by_doloresdevelde-d55c9nc[1]"/>
          <p:cNvPicPr>
            <a:picLocks noChangeAspect="1" noChangeArrowheads="1"/>
          </p:cNvPicPr>
          <p:nvPr/>
        </p:nvPicPr>
        <p:blipFill>
          <a:blip r:embed="rId2">
            <a:extLst>
              <a:ext uri="{28A0092B-C50C-407E-A947-70E740481C1C}">
                <a14:useLocalDpi xmlns:a14="http://schemas.microsoft.com/office/drawing/2010/main" val="0"/>
              </a:ext>
            </a:extLst>
          </a:blip>
          <a:srcRect l="1886" t="1909" r="24" b="-3629"/>
          <a:stretch>
            <a:fillRect/>
          </a:stretch>
        </p:blipFill>
        <p:spPr bwMode="auto">
          <a:xfrm>
            <a:off x="-2" y="-35206"/>
            <a:ext cx="9144001" cy="71408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Rectangle 4"/>
          <p:cNvSpPr/>
          <p:nvPr/>
        </p:nvSpPr>
        <p:spPr>
          <a:xfrm>
            <a:off x="-11827" y="-7664"/>
            <a:ext cx="9167650" cy="6858000"/>
          </a:xfrm>
          <a:prstGeom prst="rect">
            <a:avLst/>
          </a:prstGeom>
          <a:solidFill>
            <a:srgbClr val="FFFFFF">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sandlinmalindak.UAMS\Pictures\Pictures\UAM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314" y="6063932"/>
            <a:ext cx="1191285" cy="786404"/>
          </a:xfrm>
          <a:prstGeom prst="rect">
            <a:avLst/>
          </a:prstGeom>
          <a:noFill/>
          <a:extLst>
            <a:ext uri="{909E8E84-426E-40DD-AFC4-6F175D3DCCD1}">
              <a14:hiddenFill xmlns:a14="http://schemas.microsoft.com/office/drawing/2010/main">
                <a:solidFill>
                  <a:srgbClr val="FFFFFF"/>
                </a:solidFill>
              </a14:hiddenFill>
            </a:ext>
          </a:extLst>
        </p:spPr>
      </p:pic>
      <p:sp>
        <p:nvSpPr>
          <p:cNvPr id="31" name="Date Placeholder 3"/>
          <p:cNvSpPr txBox="1">
            <a:spLocks/>
          </p:cNvSpPr>
          <p:nvPr/>
        </p:nvSpPr>
        <p:spPr>
          <a:xfrm>
            <a:off x="0" y="6485211"/>
            <a:ext cx="925368"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B3154A-F381-46EB-B615-A9EE8C7853EB}" type="datetime1">
              <a:rPr lang="en-US" smtClean="0"/>
              <a:pPr/>
              <a:t>10/11/2020</a:t>
            </a:fld>
            <a:endParaRPr lang="en-US" dirty="0"/>
          </a:p>
        </p:txBody>
      </p:sp>
      <p:sp>
        <p:nvSpPr>
          <p:cNvPr id="21" name="Content Placeholder 2"/>
          <p:cNvSpPr txBox="1">
            <a:spLocks/>
          </p:cNvSpPr>
          <p:nvPr/>
        </p:nvSpPr>
        <p:spPr>
          <a:xfrm>
            <a:off x="152400" y="1434152"/>
            <a:ext cx="8915400" cy="85184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dirty="0" smtClean="0"/>
              <a:t>You may begin your COI form by </a:t>
            </a:r>
            <a:r>
              <a:rPr lang="en-US" sz="1800" b="1" dirty="0" smtClean="0"/>
              <a:t>clicking</a:t>
            </a:r>
            <a:r>
              <a:rPr lang="en-US" sz="1800" dirty="0" smtClean="0"/>
              <a:t> either </a:t>
            </a:r>
            <a:r>
              <a:rPr lang="en-US" sz="1800" b="1" dirty="0" smtClean="0"/>
              <a:t>Create/Edit My Certification </a:t>
            </a:r>
            <a:r>
              <a:rPr lang="en-US" sz="1800" dirty="0" smtClean="0"/>
              <a:t>or</a:t>
            </a:r>
            <a:r>
              <a:rPr lang="en-US" sz="1800" b="1" dirty="0" smtClean="0"/>
              <a:t> the hyperlink name</a:t>
            </a:r>
            <a:r>
              <a:rPr lang="en-US" sz="1800" dirty="0" smtClean="0"/>
              <a:t> of the disclosure form under my Inbox.</a:t>
            </a:r>
          </a:p>
          <a:p>
            <a:pPr marL="0" indent="0" algn="ctr">
              <a:buFont typeface="Arial" panose="020B0604020202020204" pitchFamily="34" charset="0"/>
              <a:buNone/>
            </a:pPr>
            <a:r>
              <a:rPr lang="en-US" sz="1800" dirty="0" smtClean="0"/>
              <a:t>(for example, “Annual Disclosure Certification for </a:t>
            </a:r>
            <a:r>
              <a:rPr lang="en-US" sz="1800" dirty="0" err="1" smtClean="0"/>
              <a:t>User_Name</a:t>
            </a:r>
            <a:r>
              <a:rPr lang="en-US" sz="1800" dirty="0" smtClean="0"/>
              <a:t> 2020”) </a:t>
            </a:r>
          </a:p>
          <a:p>
            <a:pPr marL="457200" lvl="1" indent="0" algn="ctr">
              <a:buFont typeface="Arial" panose="020B0604020202020204" pitchFamily="34" charset="0"/>
              <a:buNone/>
            </a:pPr>
            <a:endParaRPr lang="en-US" sz="1800" dirty="0" smtClean="0"/>
          </a:p>
        </p:txBody>
      </p:sp>
      <p:sp>
        <p:nvSpPr>
          <p:cNvPr id="29" name="Rectangle 28"/>
          <p:cNvSpPr/>
          <p:nvPr/>
        </p:nvSpPr>
        <p:spPr>
          <a:xfrm>
            <a:off x="-1" y="-8930"/>
            <a:ext cx="9167649" cy="1150664"/>
          </a:xfrm>
          <a:prstGeom prst="rect">
            <a:avLst/>
          </a:prstGeom>
          <a:solidFill>
            <a:schemeClr val="tx2">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itle 1"/>
          <p:cNvSpPr txBox="1">
            <a:spLocks/>
          </p:cNvSpPr>
          <p:nvPr/>
        </p:nvSpPr>
        <p:spPr bwMode="auto">
          <a:xfrm>
            <a:off x="1676400" y="76200"/>
            <a:ext cx="6143626"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kumimoji="1" lang="en-US" sz="4400" b="1" i="0" u="none" strike="noStrike" kern="0" cap="none" spc="0" normalizeH="0" baseline="0" noProof="0" smtClean="0">
                <a:ln>
                  <a:noFill/>
                </a:ln>
                <a:solidFill>
                  <a:srgbClr val="FFFFFF"/>
                </a:solidFill>
                <a:effectLst/>
                <a:uLnTx/>
                <a:uFillTx/>
                <a:latin typeface="+mj-lt"/>
                <a:ea typeface="+mj-ea"/>
                <a:cs typeface="+mj-cs"/>
              </a:defRPr>
            </a:lvl1pPr>
            <a:lvl2pPr algn="l" rtl="0" eaLnBrk="1" fontAlgn="base" hangingPunct="1">
              <a:spcBef>
                <a:spcPct val="0"/>
              </a:spcBef>
              <a:spcAft>
                <a:spcPct val="0"/>
              </a:spcAft>
              <a:defRPr kumimoji="1" sz="4400" b="1">
                <a:solidFill>
                  <a:schemeClr val="bg1"/>
                </a:solidFill>
                <a:latin typeface="Arial" charset="0"/>
              </a:defRPr>
            </a:lvl2pPr>
            <a:lvl3pPr algn="l" rtl="0" eaLnBrk="1" fontAlgn="base" hangingPunct="1">
              <a:spcBef>
                <a:spcPct val="0"/>
              </a:spcBef>
              <a:spcAft>
                <a:spcPct val="0"/>
              </a:spcAft>
              <a:defRPr kumimoji="1" sz="4400" b="1">
                <a:solidFill>
                  <a:schemeClr val="bg1"/>
                </a:solidFill>
                <a:latin typeface="Arial" charset="0"/>
              </a:defRPr>
            </a:lvl3pPr>
            <a:lvl4pPr algn="l" rtl="0" eaLnBrk="1" fontAlgn="base" hangingPunct="1">
              <a:spcBef>
                <a:spcPct val="0"/>
              </a:spcBef>
              <a:spcAft>
                <a:spcPct val="0"/>
              </a:spcAft>
              <a:defRPr kumimoji="1" sz="4400" b="1">
                <a:solidFill>
                  <a:schemeClr val="bg1"/>
                </a:solidFill>
                <a:latin typeface="Arial" charset="0"/>
              </a:defRPr>
            </a:lvl4pPr>
            <a:lvl5pPr algn="l" rtl="0" eaLnBrk="1" fontAlgn="base" hangingPunct="1">
              <a:spcBef>
                <a:spcPct val="0"/>
              </a:spcBef>
              <a:spcAft>
                <a:spcPct val="0"/>
              </a:spcAft>
              <a:defRPr kumimoji="1" sz="4400" b="1">
                <a:solidFill>
                  <a:schemeClr val="bg1"/>
                </a:solidFill>
                <a:latin typeface="Arial" charset="0"/>
              </a:defRPr>
            </a:lvl5pPr>
            <a:lvl6pPr marL="457200" algn="l" rtl="0" eaLnBrk="1" fontAlgn="base" hangingPunct="1">
              <a:spcBef>
                <a:spcPct val="0"/>
              </a:spcBef>
              <a:spcAft>
                <a:spcPct val="0"/>
              </a:spcAft>
              <a:defRPr kumimoji="1" sz="4400" b="1">
                <a:solidFill>
                  <a:schemeClr val="bg1"/>
                </a:solidFill>
                <a:latin typeface="Arial" charset="0"/>
              </a:defRPr>
            </a:lvl6pPr>
            <a:lvl7pPr marL="914400" algn="l" rtl="0" eaLnBrk="1" fontAlgn="base" hangingPunct="1">
              <a:spcBef>
                <a:spcPct val="0"/>
              </a:spcBef>
              <a:spcAft>
                <a:spcPct val="0"/>
              </a:spcAft>
              <a:defRPr kumimoji="1" sz="4400" b="1">
                <a:solidFill>
                  <a:schemeClr val="bg1"/>
                </a:solidFill>
                <a:latin typeface="Arial" charset="0"/>
              </a:defRPr>
            </a:lvl7pPr>
            <a:lvl8pPr marL="1371600" algn="l" rtl="0" eaLnBrk="1" fontAlgn="base" hangingPunct="1">
              <a:spcBef>
                <a:spcPct val="0"/>
              </a:spcBef>
              <a:spcAft>
                <a:spcPct val="0"/>
              </a:spcAft>
              <a:defRPr kumimoji="1" sz="4400" b="1">
                <a:solidFill>
                  <a:schemeClr val="bg1"/>
                </a:solidFill>
                <a:latin typeface="Arial" charset="0"/>
              </a:defRPr>
            </a:lvl8pPr>
            <a:lvl9pPr marL="1828800" algn="l" rtl="0" eaLnBrk="1" fontAlgn="base" hangingPunct="1">
              <a:spcBef>
                <a:spcPct val="0"/>
              </a:spcBef>
              <a:spcAft>
                <a:spcPct val="0"/>
              </a:spcAft>
              <a:defRPr kumimoji="1" sz="4400" b="1">
                <a:solidFill>
                  <a:schemeClr val="bg1"/>
                </a:solidFill>
                <a:latin typeface="Arial" charset="0"/>
              </a:defRPr>
            </a:lvl9pPr>
          </a:lstStyle>
          <a:p>
            <a:r>
              <a:rPr lang="en-US" sz="3200" dirty="0" smtClean="0">
                <a:solidFill>
                  <a:schemeClr val="tx1"/>
                </a:solidFill>
              </a:rPr>
              <a:t>UAMS COI Disclosure System</a:t>
            </a:r>
            <a:br>
              <a:rPr lang="en-US" sz="3200" dirty="0" smtClean="0">
                <a:solidFill>
                  <a:schemeClr val="tx1"/>
                </a:solidFill>
              </a:rPr>
            </a:br>
            <a:r>
              <a:rPr lang="en-US" sz="2000" dirty="0" smtClean="0">
                <a:solidFill>
                  <a:schemeClr val="tx1"/>
                </a:solidFill>
              </a:rPr>
              <a:t>How to Update or Submit Your Annual Disclosure</a:t>
            </a:r>
            <a:endParaRPr lang="en-US" sz="2800" dirty="0">
              <a:solidFill>
                <a:schemeClr val="tx1"/>
              </a:solidFill>
            </a:endParaRPr>
          </a:p>
        </p:txBody>
      </p:sp>
      <p:grpSp>
        <p:nvGrpSpPr>
          <p:cNvPr id="41" name="Group 40"/>
          <p:cNvGrpSpPr/>
          <p:nvPr/>
        </p:nvGrpSpPr>
        <p:grpSpPr>
          <a:xfrm>
            <a:off x="152400" y="121754"/>
            <a:ext cx="1524000" cy="868846"/>
            <a:chOff x="0" y="45554"/>
            <a:chExt cx="1828800" cy="1021246"/>
          </a:xfrm>
        </p:grpSpPr>
        <p:sp>
          <p:nvSpPr>
            <p:cNvPr id="42" name="AutoShape 5"/>
            <p:cNvSpPr>
              <a:spLocks noChangeArrowheads="1"/>
            </p:cNvSpPr>
            <p:nvPr/>
          </p:nvSpPr>
          <p:spPr bwMode="auto">
            <a:xfrm>
              <a:off x="0" y="45554"/>
              <a:ext cx="1828800" cy="1021246"/>
            </a:xfrm>
            <a:prstGeom prst="roundRect">
              <a:avLst>
                <a:gd name="adj" fmla="val 16667"/>
              </a:avLst>
            </a:prstGeom>
            <a:gradFill rotWithShape="1">
              <a:gsLst>
                <a:gs pos="0">
                  <a:srgbClr val="339966"/>
                </a:gs>
                <a:gs pos="100000">
                  <a:srgbClr val="339966">
                    <a:gamma/>
                    <a:shade val="46275"/>
                    <a:invGamma/>
                  </a:srgbClr>
                </a:gs>
              </a:gsLst>
              <a:lin ang="5400000" scaled="1"/>
            </a:gradFill>
            <a:ln w="9525" algn="in">
              <a:solidFill>
                <a:srgbClr val="000000"/>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AutoShape 6"/>
            <p:cNvSpPr>
              <a:spLocks noChangeArrowheads="1"/>
            </p:cNvSpPr>
            <p:nvPr/>
          </p:nvSpPr>
          <p:spPr bwMode="auto">
            <a:xfrm>
              <a:off x="79298" y="102927"/>
              <a:ext cx="1696528" cy="896060"/>
            </a:xfrm>
            <a:prstGeom prst="roundRect">
              <a:avLst>
                <a:gd name="adj" fmla="val 16667"/>
              </a:avLst>
            </a:prstGeom>
            <a:noFill/>
            <a:ln w="38100" algn="in">
              <a:solidFill>
                <a:srgbClr val="FFFFFF"/>
              </a:solidFill>
              <a:round/>
              <a:headEnd/>
              <a:tailEnd/>
            </a:ln>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44" name="Group 10"/>
            <p:cNvGrpSpPr>
              <a:grpSpLocks/>
            </p:cNvGrpSpPr>
            <p:nvPr/>
          </p:nvGrpSpPr>
          <p:grpSpPr bwMode="auto">
            <a:xfrm>
              <a:off x="330092" y="873277"/>
              <a:ext cx="1160013" cy="41123"/>
              <a:chOff x="109423200" y="106822875"/>
              <a:chExt cx="2825114" cy="91439"/>
            </a:xfrm>
          </p:grpSpPr>
          <p:sp>
            <p:nvSpPr>
              <p:cNvPr id="48" name="Oval 11"/>
              <p:cNvSpPr>
                <a:spLocks noChangeArrowheads="1"/>
              </p:cNvSpPr>
              <p:nvPr/>
            </p:nvSpPr>
            <p:spPr bwMode="auto">
              <a:xfrm>
                <a:off x="109423200" y="1068228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Oval 12"/>
              <p:cNvSpPr>
                <a:spLocks noChangeArrowheads="1"/>
              </p:cNvSpPr>
              <p:nvPr/>
            </p:nvSpPr>
            <p:spPr bwMode="auto">
              <a:xfrm>
                <a:off x="112156875" y="1068228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45" name="Group 44"/>
            <p:cNvGrpSpPr>
              <a:grpSpLocks/>
            </p:cNvGrpSpPr>
            <p:nvPr/>
          </p:nvGrpSpPr>
          <p:grpSpPr bwMode="auto">
            <a:xfrm>
              <a:off x="330734" y="182165"/>
              <a:ext cx="1160013" cy="41124"/>
              <a:chOff x="109537500" y="106937175"/>
              <a:chExt cx="2825114" cy="91439"/>
            </a:xfrm>
          </p:grpSpPr>
          <p:sp>
            <p:nvSpPr>
              <p:cNvPr id="46" name="Oval 14"/>
              <p:cNvSpPr>
                <a:spLocks noChangeArrowheads="1"/>
              </p:cNvSpPr>
              <p:nvPr/>
            </p:nvSpPr>
            <p:spPr bwMode="auto">
              <a:xfrm>
                <a:off x="109537500" y="1069371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Oval 15"/>
              <p:cNvSpPr>
                <a:spLocks noChangeArrowheads="1"/>
              </p:cNvSpPr>
              <p:nvPr/>
            </p:nvSpPr>
            <p:spPr bwMode="auto">
              <a:xfrm>
                <a:off x="112271175" y="1069371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350" y="325959"/>
            <a:ext cx="1262035" cy="42293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03" y="2628499"/>
            <a:ext cx="9144000" cy="2637512"/>
          </a:xfrm>
          <a:prstGeom prst="rect">
            <a:avLst/>
          </a:prstGeom>
        </p:spPr>
      </p:pic>
    </p:spTree>
    <p:extLst>
      <p:ext uri="{BB962C8B-B14F-4D97-AF65-F5344CB8AC3E}">
        <p14:creationId xmlns:p14="http://schemas.microsoft.com/office/powerpoint/2010/main" val="3035769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85358-F4F6-47C2-9FA4-CBE0B8D5EE47}" type="datetime1">
              <a:rPr lang="en-US" smtClean="0"/>
              <a:t>10/11/2020</a:t>
            </a:fld>
            <a:endParaRPr lang="en-US"/>
          </a:p>
        </p:txBody>
      </p:sp>
      <p:sp>
        <p:nvSpPr>
          <p:cNvPr id="3" name="Slide Number Placeholder 2"/>
          <p:cNvSpPr>
            <a:spLocks noGrp="1"/>
          </p:cNvSpPr>
          <p:nvPr>
            <p:ph type="sldNum" sz="quarter" idx="12"/>
          </p:nvPr>
        </p:nvSpPr>
        <p:spPr/>
        <p:txBody>
          <a:bodyPr/>
          <a:lstStyle/>
          <a:p>
            <a:fld id="{607EF972-E1E5-49E6-8EEF-4931F43465B5}" type="slidenum">
              <a:rPr lang="en-US" smtClean="0"/>
              <a:t>4</a:t>
            </a:fld>
            <a:endParaRPr lang="en-US"/>
          </a:p>
        </p:txBody>
      </p:sp>
      <p:pic>
        <p:nvPicPr>
          <p:cNvPr id="4" name="Picture 2" descr="road_png_stock_by_doloresdevelde-d55c9nc[1]"/>
          <p:cNvPicPr>
            <a:picLocks noChangeAspect="1" noChangeArrowheads="1"/>
          </p:cNvPicPr>
          <p:nvPr/>
        </p:nvPicPr>
        <p:blipFill>
          <a:blip r:embed="rId2">
            <a:extLst>
              <a:ext uri="{28A0092B-C50C-407E-A947-70E740481C1C}">
                <a14:useLocalDpi xmlns:a14="http://schemas.microsoft.com/office/drawing/2010/main" val="0"/>
              </a:ext>
            </a:extLst>
          </a:blip>
          <a:srcRect l="1886" t="1909" r="24" b="-3629"/>
          <a:stretch>
            <a:fillRect/>
          </a:stretch>
        </p:blipFill>
        <p:spPr bwMode="auto">
          <a:xfrm>
            <a:off x="-2" y="-35206"/>
            <a:ext cx="9144001" cy="71408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Rectangle 4"/>
          <p:cNvSpPr/>
          <p:nvPr/>
        </p:nvSpPr>
        <p:spPr>
          <a:xfrm>
            <a:off x="26275" y="0"/>
            <a:ext cx="9193925" cy="6858000"/>
          </a:xfrm>
          <a:prstGeom prst="rect">
            <a:avLst/>
          </a:prstGeom>
          <a:solidFill>
            <a:srgbClr val="FFFFFF">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sandlinmalindak.UAMS\Pictures\Pictures\UAM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314" y="6063932"/>
            <a:ext cx="1191285" cy="786404"/>
          </a:xfrm>
          <a:prstGeom prst="rect">
            <a:avLst/>
          </a:prstGeom>
          <a:noFill/>
          <a:extLst>
            <a:ext uri="{909E8E84-426E-40DD-AFC4-6F175D3DCCD1}">
              <a14:hiddenFill xmlns:a14="http://schemas.microsoft.com/office/drawing/2010/main">
                <a:solidFill>
                  <a:srgbClr val="FFFFFF"/>
                </a:solidFill>
              </a14:hiddenFill>
            </a:ext>
          </a:extLst>
        </p:spPr>
      </p:pic>
      <p:sp>
        <p:nvSpPr>
          <p:cNvPr id="31" name="Date Placeholder 3"/>
          <p:cNvSpPr txBox="1">
            <a:spLocks/>
          </p:cNvSpPr>
          <p:nvPr/>
        </p:nvSpPr>
        <p:spPr>
          <a:xfrm>
            <a:off x="0" y="6485211"/>
            <a:ext cx="101713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B3154A-F381-46EB-B615-A9EE8C7853EB}" type="datetime1">
              <a:rPr lang="en-US" smtClean="0"/>
              <a:pPr/>
              <a:t>10/11/2020</a:t>
            </a:fld>
            <a:endParaRPr lang="en-US" dirty="0"/>
          </a:p>
        </p:txBody>
      </p:sp>
      <p:sp>
        <p:nvSpPr>
          <p:cNvPr id="21" name="Content Placeholder 2"/>
          <p:cNvSpPr txBox="1">
            <a:spLocks/>
          </p:cNvSpPr>
          <p:nvPr/>
        </p:nvSpPr>
        <p:spPr>
          <a:xfrm>
            <a:off x="152400" y="1828800"/>
            <a:ext cx="8915400" cy="457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dirty="0" smtClean="0"/>
              <a:t>Click on “Edit” to be taken to the first page of the form.</a:t>
            </a:r>
          </a:p>
        </p:txBody>
      </p:sp>
      <p:sp>
        <p:nvSpPr>
          <p:cNvPr id="29" name="Rectangle 28"/>
          <p:cNvSpPr/>
          <p:nvPr/>
        </p:nvSpPr>
        <p:spPr>
          <a:xfrm>
            <a:off x="-1" y="-8930"/>
            <a:ext cx="9167649" cy="1150664"/>
          </a:xfrm>
          <a:prstGeom prst="rect">
            <a:avLst/>
          </a:prstGeom>
          <a:solidFill>
            <a:schemeClr val="tx2">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itle 1"/>
          <p:cNvSpPr txBox="1">
            <a:spLocks/>
          </p:cNvSpPr>
          <p:nvPr/>
        </p:nvSpPr>
        <p:spPr bwMode="auto">
          <a:xfrm>
            <a:off x="1676400" y="76200"/>
            <a:ext cx="6143626"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kumimoji="1" lang="en-US" sz="4400" b="1" i="0" u="none" strike="noStrike" kern="0" cap="none" spc="0" normalizeH="0" baseline="0" noProof="0" smtClean="0">
                <a:ln>
                  <a:noFill/>
                </a:ln>
                <a:solidFill>
                  <a:srgbClr val="FFFFFF"/>
                </a:solidFill>
                <a:effectLst/>
                <a:uLnTx/>
                <a:uFillTx/>
                <a:latin typeface="+mj-lt"/>
                <a:ea typeface="+mj-ea"/>
                <a:cs typeface="+mj-cs"/>
              </a:defRPr>
            </a:lvl1pPr>
            <a:lvl2pPr algn="l" rtl="0" eaLnBrk="1" fontAlgn="base" hangingPunct="1">
              <a:spcBef>
                <a:spcPct val="0"/>
              </a:spcBef>
              <a:spcAft>
                <a:spcPct val="0"/>
              </a:spcAft>
              <a:defRPr kumimoji="1" sz="4400" b="1">
                <a:solidFill>
                  <a:schemeClr val="bg1"/>
                </a:solidFill>
                <a:latin typeface="Arial" charset="0"/>
              </a:defRPr>
            </a:lvl2pPr>
            <a:lvl3pPr algn="l" rtl="0" eaLnBrk="1" fontAlgn="base" hangingPunct="1">
              <a:spcBef>
                <a:spcPct val="0"/>
              </a:spcBef>
              <a:spcAft>
                <a:spcPct val="0"/>
              </a:spcAft>
              <a:defRPr kumimoji="1" sz="4400" b="1">
                <a:solidFill>
                  <a:schemeClr val="bg1"/>
                </a:solidFill>
                <a:latin typeface="Arial" charset="0"/>
              </a:defRPr>
            </a:lvl3pPr>
            <a:lvl4pPr algn="l" rtl="0" eaLnBrk="1" fontAlgn="base" hangingPunct="1">
              <a:spcBef>
                <a:spcPct val="0"/>
              </a:spcBef>
              <a:spcAft>
                <a:spcPct val="0"/>
              </a:spcAft>
              <a:defRPr kumimoji="1" sz="4400" b="1">
                <a:solidFill>
                  <a:schemeClr val="bg1"/>
                </a:solidFill>
                <a:latin typeface="Arial" charset="0"/>
              </a:defRPr>
            </a:lvl4pPr>
            <a:lvl5pPr algn="l" rtl="0" eaLnBrk="1" fontAlgn="base" hangingPunct="1">
              <a:spcBef>
                <a:spcPct val="0"/>
              </a:spcBef>
              <a:spcAft>
                <a:spcPct val="0"/>
              </a:spcAft>
              <a:defRPr kumimoji="1" sz="4400" b="1">
                <a:solidFill>
                  <a:schemeClr val="bg1"/>
                </a:solidFill>
                <a:latin typeface="Arial" charset="0"/>
              </a:defRPr>
            </a:lvl5pPr>
            <a:lvl6pPr marL="457200" algn="l" rtl="0" eaLnBrk="1" fontAlgn="base" hangingPunct="1">
              <a:spcBef>
                <a:spcPct val="0"/>
              </a:spcBef>
              <a:spcAft>
                <a:spcPct val="0"/>
              </a:spcAft>
              <a:defRPr kumimoji="1" sz="4400" b="1">
                <a:solidFill>
                  <a:schemeClr val="bg1"/>
                </a:solidFill>
                <a:latin typeface="Arial" charset="0"/>
              </a:defRPr>
            </a:lvl6pPr>
            <a:lvl7pPr marL="914400" algn="l" rtl="0" eaLnBrk="1" fontAlgn="base" hangingPunct="1">
              <a:spcBef>
                <a:spcPct val="0"/>
              </a:spcBef>
              <a:spcAft>
                <a:spcPct val="0"/>
              </a:spcAft>
              <a:defRPr kumimoji="1" sz="4400" b="1">
                <a:solidFill>
                  <a:schemeClr val="bg1"/>
                </a:solidFill>
                <a:latin typeface="Arial" charset="0"/>
              </a:defRPr>
            </a:lvl7pPr>
            <a:lvl8pPr marL="1371600" algn="l" rtl="0" eaLnBrk="1" fontAlgn="base" hangingPunct="1">
              <a:spcBef>
                <a:spcPct val="0"/>
              </a:spcBef>
              <a:spcAft>
                <a:spcPct val="0"/>
              </a:spcAft>
              <a:defRPr kumimoji="1" sz="4400" b="1">
                <a:solidFill>
                  <a:schemeClr val="bg1"/>
                </a:solidFill>
                <a:latin typeface="Arial" charset="0"/>
              </a:defRPr>
            </a:lvl8pPr>
            <a:lvl9pPr marL="1828800" algn="l" rtl="0" eaLnBrk="1" fontAlgn="base" hangingPunct="1">
              <a:spcBef>
                <a:spcPct val="0"/>
              </a:spcBef>
              <a:spcAft>
                <a:spcPct val="0"/>
              </a:spcAft>
              <a:defRPr kumimoji="1" sz="4400" b="1">
                <a:solidFill>
                  <a:schemeClr val="bg1"/>
                </a:solidFill>
                <a:latin typeface="Arial" charset="0"/>
              </a:defRPr>
            </a:lvl9pPr>
          </a:lstStyle>
          <a:p>
            <a:r>
              <a:rPr lang="en-US" sz="3200" dirty="0" smtClean="0">
                <a:solidFill>
                  <a:schemeClr val="tx1"/>
                </a:solidFill>
              </a:rPr>
              <a:t>UAMS COI Disclosure System</a:t>
            </a:r>
            <a:br>
              <a:rPr lang="en-US" sz="3200" dirty="0" smtClean="0">
                <a:solidFill>
                  <a:schemeClr val="tx1"/>
                </a:solidFill>
              </a:rPr>
            </a:br>
            <a:r>
              <a:rPr lang="en-US" sz="2000" dirty="0" smtClean="0">
                <a:solidFill>
                  <a:schemeClr val="tx1"/>
                </a:solidFill>
              </a:rPr>
              <a:t>How to Update or Submit Your Annual Disclosure</a:t>
            </a:r>
            <a:endParaRPr lang="en-US" sz="2800" dirty="0">
              <a:solidFill>
                <a:schemeClr val="tx1"/>
              </a:solidFill>
            </a:endParaRPr>
          </a:p>
        </p:txBody>
      </p:sp>
      <p:grpSp>
        <p:nvGrpSpPr>
          <p:cNvPr id="41" name="Group 40"/>
          <p:cNvGrpSpPr/>
          <p:nvPr/>
        </p:nvGrpSpPr>
        <p:grpSpPr>
          <a:xfrm>
            <a:off x="152400" y="121754"/>
            <a:ext cx="1524000" cy="868846"/>
            <a:chOff x="0" y="45554"/>
            <a:chExt cx="1828800" cy="1021246"/>
          </a:xfrm>
        </p:grpSpPr>
        <p:sp>
          <p:nvSpPr>
            <p:cNvPr id="42" name="AutoShape 5"/>
            <p:cNvSpPr>
              <a:spLocks noChangeArrowheads="1"/>
            </p:cNvSpPr>
            <p:nvPr/>
          </p:nvSpPr>
          <p:spPr bwMode="auto">
            <a:xfrm>
              <a:off x="0" y="45554"/>
              <a:ext cx="1828800" cy="1021246"/>
            </a:xfrm>
            <a:prstGeom prst="roundRect">
              <a:avLst>
                <a:gd name="adj" fmla="val 16667"/>
              </a:avLst>
            </a:prstGeom>
            <a:gradFill rotWithShape="1">
              <a:gsLst>
                <a:gs pos="0">
                  <a:srgbClr val="339966"/>
                </a:gs>
                <a:gs pos="100000">
                  <a:srgbClr val="339966">
                    <a:gamma/>
                    <a:shade val="46275"/>
                    <a:invGamma/>
                  </a:srgbClr>
                </a:gs>
              </a:gsLst>
              <a:lin ang="5400000" scaled="1"/>
            </a:gradFill>
            <a:ln w="9525" algn="in">
              <a:solidFill>
                <a:srgbClr val="000000"/>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AutoShape 6"/>
            <p:cNvSpPr>
              <a:spLocks noChangeArrowheads="1"/>
            </p:cNvSpPr>
            <p:nvPr/>
          </p:nvSpPr>
          <p:spPr bwMode="auto">
            <a:xfrm>
              <a:off x="79298" y="102927"/>
              <a:ext cx="1696528" cy="896060"/>
            </a:xfrm>
            <a:prstGeom prst="roundRect">
              <a:avLst>
                <a:gd name="adj" fmla="val 16667"/>
              </a:avLst>
            </a:prstGeom>
            <a:noFill/>
            <a:ln w="38100" algn="in">
              <a:solidFill>
                <a:srgbClr val="FFFFFF"/>
              </a:solidFill>
              <a:round/>
              <a:headEnd/>
              <a:tailEnd/>
            </a:ln>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44" name="Group 10"/>
            <p:cNvGrpSpPr>
              <a:grpSpLocks/>
            </p:cNvGrpSpPr>
            <p:nvPr/>
          </p:nvGrpSpPr>
          <p:grpSpPr bwMode="auto">
            <a:xfrm>
              <a:off x="330092" y="873277"/>
              <a:ext cx="1160013" cy="41123"/>
              <a:chOff x="109423200" y="106822875"/>
              <a:chExt cx="2825114" cy="91439"/>
            </a:xfrm>
          </p:grpSpPr>
          <p:sp>
            <p:nvSpPr>
              <p:cNvPr id="48" name="Oval 11"/>
              <p:cNvSpPr>
                <a:spLocks noChangeArrowheads="1"/>
              </p:cNvSpPr>
              <p:nvPr/>
            </p:nvSpPr>
            <p:spPr bwMode="auto">
              <a:xfrm>
                <a:off x="109423200" y="1068228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Oval 12"/>
              <p:cNvSpPr>
                <a:spLocks noChangeArrowheads="1"/>
              </p:cNvSpPr>
              <p:nvPr/>
            </p:nvSpPr>
            <p:spPr bwMode="auto">
              <a:xfrm>
                <a:off x="112156875" y="1068228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45" name="Group 44"/>
            <p:cNvGrpSpPr>
              <a:grpSpLocks/>
            </p:cNvGrpSpPr>
            <p:nvPr/>
          </p:nvGrpSpPr>
          <p:grpSpPr bwMode="auto">
            <a:xfrm>
              <a:off x="330734" y="182165"/>
              <a:ext cx="1160013" cy="41124"/>
              <a:chOff x="109537500" y="106937175"/>
              <a:chExt cx="2825114" cy="91439"/>
            </a:xfrm>
          </p:grpSpPr>
          <p:sp>
            <p:nvSpPr>
              <p:cNvPr id="46" name="Oval 14"/>
              <p:cNvSpPr>
                <a:spLocks noChangeArrowheads="1"/>
              </p:cNvSpPr>
              <p:nvPr/>
            </p:nvSpPr>
            <p:spPr bwMode="auto">
              <a:xfrm>
                <a:off x="109537500" y="1069371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Oval 15"/>
              <p:cNvSpPr>
                <a:spLocks noChangeArrowheads="1"/>
              </p:cNvSpPr>
              <p:nvPr/>
            </p:nvSpPr>
            <p:spPr bwMode="auto">
              <a:xfrm>
                <a:off x="112271175" y="1069371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350" y="325959"/>
            <a:ext cx="1262035" cy="42293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4487" y="2308226"/>
            <a:ext cx="2857500" cy="4413249"/>
          </a:xfrm>
          <a:prstGeom prst="rect">
            <a:avLst/>
          </a:prstGeom>
        </p:spPr>
      </p:pic>
    </p:spTree>
    <p:extLst>
      <p:ext uri="{BB962C8B-B14F-4D97-AF65-F5344CB8AC3E}">
        <p14:creationId xmlns:p14="http://schemas.microsoft.com/office/powerpoint/2010/main" val="2452434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85358-F4F6-47C2-9FA4-CBE0B8D5EE47}" type="datetime1">
              <a:rPr lang="en-US" smtClean="0"/>
              <a:t>10/11/2020</a:t>
            </a:fld>
            <a:endParaRPr lang="en-US"/>
          </a:p>
        </p:txBody>
      </p:sp>
      <p:sp>
        <p:nvSpPr>
          <p:cNvPr id="3" name="Slide Number Placeholder 2"/>
          <p:cNvSpPr>
            <a:spLocks noGrp="1"/>
          </p:cNvSpPr>
          <p:nvPr>
            <p:ph type="sldNum" sz="quarter" idx="12"/>
          </p:nvPr>
        </p:nvSpPr>
        <p:spPr/>
        <p:txBody>
          <a:bodyPr/>
          <a:lstStyle/>
          <a:p>
            <a:fld id="{607EF972-E1E5-49E6-8EEF-4931F43465B5}" type="slidenum">
              <a:rPr lang="en-US" smtClean="0"/>
              <a:t>5</a:t>
            </a:fld>
            <a:endParaRPr lang="en-US"/>
          </a:p>
        </p:txBody>
      </p:sp>
      <p:pic>
        <p:nvPicPr>
          <p:cNvPr id="4" name="Picture 2" descr="road_png_stock_by_doloresdevelde-d55c9nc[1]"/>
          <p:cNvPicPr>
            <a:picLocks noChangeAspect="1" noChangeArrowheads="1"/>
          </p:cNvPicPr>
          <p:nvPr/>
        </p:nvPicPr>
        <p:blipFill>
          <a:blip r:embed="rId2">
            <a:extLst>
              <a:ext uri="{28A0092B-C50C-407E-A947-70E740481C1C}">
                <a14:useLocalDpi xmlns:a14="http://schemas.microsoft.com/office/drawing/2010/main" val="0"/>
              </a:ext>
            </a:extLst>
          </a:blip>
          <a:srcRect l="1886" t="1909" r="24" b="-3629"/>
          <a:stretch>
            <a:fillRect/>
          </a:stretch>
        </p:blipFill>
        <p:spPr bwMode="auto">
          <a:xfrm>
            <a:off x="-2" y="-35206"/>
            <a:ext cx="9144001" cy="71408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Rectangle 4"/>
          <p:cNvSpPr/>
          <p:nvPr/>
        </p:nvSpPr>
        <p:spPr>
          <a:xfrm>
            <a:off x="-5251" y="-7664"/>
            <a:ext cx="9193925" cy="6858000"/>
          </a:xfrm>
          <a:prstGeom prst="rect">
            <a:avLst/>
          </a:prstGeom>
          <a:solidFill>
            <a:srgbClr val="FFFFFF">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sandlinmalindak.UAMS\Pictures\Pictures\UAM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314" y="6063932"/>
            <a:ext cx="1191285" cy="786404"/>
          </a:xfrm>
          <a:prstGeom prst="rect">
            <a:avLst/>
          </a:prstGeom>
          <a:noFill/>
          <a:extLst>
            <a:ext uri="{909E8E84-426E-40DD-AFC4-6F175D3DCCD1}">
              <a14:hiddenFill xmlns:a14="http://schemas.microsoft.com/office/drawing/2010/main">
                <a:solidFill>
                  <a:srgbClr val="FFFFFF"/>
                </a:solidFill>
              </a14:hiddenFill>
            </a:ext>
          </a:extLst>
        </p:spPr>
      </p:pic>
      <p:sp>
        <p:nvSpPr>
          <p:cNvPr id="31" name="Date Placeholder 3"/>
          <p:cNvSpPr txBox="1">
            <a:spLocks/>
          </p:cNvSpPr>
          <p:nvPr/>
        </p:nvSpPr>
        <p:spPr>
          <a:xfrm>
            <a:off x="0" y="6485211"/>
            <a:ext cx="101713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B3154A-F381-46EB-B615-A9EE8C7853EB}" type="datetime1">
              <a:rPr lang="en-US" smtClean="0"/>
              <a:pPr/>
              <a:t>10/11/2020</a:t>
            </a:fld>
            <a:endParaRPr lang="en-US" dirty="0"/>
          </a:p>
        </p:txBody>
      </p:sp>
      <p:sp>
        <p:nvSpPr>
          <p:cNvPr id="21" name="Content Placeholder 2"/>
          <p:cNvSpPr txBox="1">
            <a:spLocks/>
          </p:cNvSpPr>
          <p:nvPr/>
        </p:nvSpPr>
        <p:spPr>
          <a:xfrm>
            <a:off x="210366" y="1489302"/>
            <a:ext cx="8915400" cy="457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dirty="0"/>
              <a:t>UAMS </a:t>
            </a:r>
            <a:r>
              <a:rPr lang="en-US" sz="2000" dirty="0" smtClean="0"/>
              <a:t>User Identification </a:t>
            </a:r>
            <a:r>
              <a:rPr lang="en-US" sz="2000" dirty="0"/>
              <a:t>Page: answer the </a:t>
            </a:r>
            <a:r>
              <a:rPr lang="en-US" sz="2000" dirty="0" smtClean="0"/>
              <a:t>one question </a:t>
            </a:r>
            <a:r>
              <a:rPr lang="en-US" sz="2000" dirty="0"/>
              <a:t>and click Continue.</a:t>
            </a:r>
            <a:br>
              <a:rPr lang="en-US" sz="2000" dirty="0"/>
            </a:br>
            <a:endParaRPr lang="en-US" sz="2000" dirty="0" smtClean="0"/>
          </a:p>
          <a:p>
            <a:pPr marL="0" indent="0" algn="ctr">
              <a:buNone/>
            </a:pPr>
            <a:endParaRPr lang="en-US" sz="2000" dirty="0"/>
          </a:p>
          <a:p>
            <a:pPr marL="0" indent="0" algn="ctr">
              <a:buNone/>
            </a:pPr>
            <a:endParaRPr lang="en-US" sz="1600" dirty="0"/>
          </a:p>
        </p:txBody>
      </p:sp>
      <p:sp>
        <p:nvSpPr>
          <p:cNvPr id="29" name="Rectangle 28"/>
          <p:cNvSpPr/>
          <p:nvPr/>
        </p:nvSpPr>
        <p:spPr>
          <a:xfrm>
            <a:off x="-1" y="-8930"/>
            <a:ext cx="9167649" cy="1150664"/>
          </a:xfrm>
          <a:prstGeom prst="rect">
            <a:avLst/>
          </a:prstGeom>
          <a:solidFill>
            <a:schemeClr val="tx2">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itle 1"/>
          <p:cNvSpPr txBox="1">
            <a:spLocks/>
          </p:cNvSpPr>
          <p:nvPr/>
        </p:nvSpPr>
        <p:spPr bwMode="auto">
          <a:xfrm>
            <a:off x="1676400" y="76200"/>
            <a:ext cx="6143626"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kumimoji="1" lang="en-US" sz="4400" b="1" i="0" u="none" strike="noStrike" kern="0" cap="none" spc="0" normalizeH="0" baseline="0" noProof="0" smtClean="0">
                <a:ln>
                  <a:noFill/>
                </a:ln>
                <a:solidFill>
                  <a:srgbClr val="FFFFFF"/>
                </a:solidFill>
                <a:effectLst/>
                <a:uLnTx/>
                <a:uFillTx/>
                <a:latin typeface="+mj-lt"/>
                <a:ea typeface="+mj-ea"/>
                <a:cs typeface="+mj-cs"/>
              </a:defRPr>
            </a:lvl1pPr>
            <a:lvl2pPr algn="l" rtl="0" eaLnBrk="1" fontAlgn="base" hangingPunct="1">
              <a:spcBef>
                <a:spcPct val="0"/>
              </a:spcBef>
              <a:spcAft>
                <a:spcPct val="0"/>
              </a:spcAft>
              <a:defRPr kumimoji="1" sz="4400" b="1">
                <a:solidFill>
                  <a:schemeClr val="bg1"/>
                </a:solidFill>
                <a:latin typeface="Arial" charset="0"/>
              </a:defRPr>
            </a:lvl2pPr>
            <a:lvl3pPr algn="l" rtl="0" eaLnBrk="1" fontAlgn="base" hangingPunct="1">
              <a:spcBef>
                <a:spcPct val="0"/>
              </a:spcBef>
              <a:spcAft>
                <a:spcPct val="0"/>
              </a:spcAft>
              <a:defRPr kumimoji="1" sz="4400" b="1">
                <a:solidFill>
                  <a:schemeClr val="bg1"/>
                </a:solidFill>
                <a:latin typeface="Arial" charset="0"/>
              </a:defRPr>
            </a:lvl3pPr>
            <a:lvl4pPr algn="l" rtl="0" eaLnBrk="1" fontAlgn="base" hangingPunct="1">
              <a:spcBef>
                <a:spcPct val="0"/>
              </a:spcBef>
              <a:spcAft>
                <a:spcPct val="0"/>
              </a:spcAft>
              <a:defRPr kumimoji="1" sz="4400" b="1">
                <a:solidFill>
                  <a:schemeClr val="bg1"/>
                </a:solidFill>
                <a:latin typeface="Arial" charset="0"/>
              </a:defRPr>
            </a:lvl4pPr>
            <a:lvl5pPr algn="l" rtl="0" eaLnBrk="1" fontAlgn="base" hangingPunct="1">
              <a:spcBef>
                <a:spcPct val="0"/>
              </a:spcBef>
              <a:spcAft>
                <a:spcPct val="0"/>
              </a:spcAft>
              <a:defRPr kumimoji="1" sz="4400" b="1">
                <a:solidFill>
                  <a:schemeClr val="bg1"/>
                </a:solidFill>
                <a:latin typeface="Arial" charset="0"/>
              </a:defRPr>
            </a:lvl5pPr>
            <a:lvl6pPr marL="457200" algn="l" rtl="0" eaLnBrk="1" fontAlgn="base" hangingPunct="1">
              <a:spcBef>
                <a:spcPct val="0"/>
              </a:spcBef>
              <a:spcAft>
                <a:spcPct val="0"/>
              </a:spcAft>
              <a:defRPr kumimoji="1" sz="4400" b="1">
                <a:solidFill>
                  <a:schemeClr val="bg1"/>
                </a:solidFill>
                <a:latin typeface="Arial" charset="0"/>
              </a:defRPr>
            </a:lvl6pPr>
            <a:lvl7pPr marL="914400" algn="l" rtl="0" eaLnBrk="1" fontAlgn="base" hangingPunct="1">
              <a:spcBef>
                <a:spcPct val="0"/>
              </a:spcBef>
              <a:spcAft>
                <a:spcPct val="0"/>
              </a:spcAft>
              <a:defRPr kumimoji="1" sz="4400" b="1">
                <a:solidFill>
                  <a:schemeClr val="bg1"/>
                </a:solidFill>
                <a:latin typeface="Arial" charset="0"/>
              </a:defRPr>
            </a:lvl7pPr>
            <a:lvl8pPr marL="1371600" algn="l" rtl="0" eaLnBrk="1" fontAlgn="base" hangingPunct="1">
              <a:spcBef>
                <a:spcPct val="0"/>
              </a:spcBef>
              <a:spcAft>
                <a:spcPct val="0"/>
              </a:spcAft>
              <a:defRPr kumimoji="1" sz="4400" b="1">
                <a:solidFill>
                  <a:schemeClr val="bg1"/>
                </a:solidFill>
                <a:latin typeface="Arial" charset="0"/>
              </a:defRPr>
            </a:lvl8pPr>
            <a:lvl9pPr marL="1828800" algn="l" rtl="0" eaLnBrk="1" fontAlgn="base" hangingPunct="1">
              <a:spcBef>
                <a:spcPct val="0"/>
              </a:spcBef>
              <a:spcAft>
                <a:spcPct val="0"/>
              </a:spcAft>
              <a:defRPr kumimoji="1" sz="4400" b="1">
                <a:solidFill>
                  <a:schemeClr val="bg1"/>
                </a:solidFill>
                <a:latin typeface="Arial" charset="0"/>
              </a:defRPr>
            </a:lvl9pPr>
          </a:lstStyle>
          <a:p>
            <a:r>
              <a:rPr lang="en-US" sz="3200" dirty="0" smtClean="0">
                <a:solidFill>
                  <a:schemeClr val="tx1"/>
                </a:solidFill>
              </a:rPr>
              <a:t>UAMS COI Disclosure System</a:t>
            </a:r>
            <a:br>
              <a:rPr lang="en-US" sz="3200" dirty="0" smtClean="0">
                <a:solidFill>
                  <a:schemeClr val="tx1"/>
                </a:solidFill>
              </a:rPr>
            </a:br>
            <a:r>
              <a:rPr lang="en-US" sz="2000" dirty="0" smtClean="0">
                <a:solidFill>
                  <a:schemeClr val="tx1"/>
                </a:solidFill>
              </a:rPr>
              <a:t>How to Update or Submit Your Annual Disclosure</a:t>
            </a:r>
            <a:endParaRPr lang="en-US" sz="2800" dirty="0">
              <a:solidFill>
                <a:schemeClr val="tx1"/>
              </a:solidFill>
            </a:endParaRPr>
          </a:p>
        </p:txBody>
      </p:sp>
      <p:grpSp>
        <p:nvGrpSpPr>
          <p:cNvPr id="41" name="Group 40"/>
          <p:cNvGrpSpPr/>
          <p:nvPr/>
        </p:nvGrpSpPr>
        <p:grpSpPr>
          <a:xfrm>
            <a:off x="152400" y="121754"/>
            <a:ext cx="1524000" cy="868846"/>
            <a:chOff x="0" y="45554"/>
            <a:chExt cx="1828800" cy="1021246"/>
          </a:xfrm>
        </p:grpSpPr>
        <p:sp>
          <p:nvSpPr>
            <p:cNvPr id="42" name="AutoShape 5"/>
            <p:cNvSpPr>
              <a:spLocks noChangeArrowheads="1"/>
            </p:cNvSpPr>
            <p:nvPr/>
          </p:nvSpPr>
          <p:spPr bwMode="auto">
            <a:xfrm>
              <a:off x="0" y="45554"/>
              <a:ext cx="1828800" cy="1021246"/>
            </a:xfrm>
            <a:prstGeom prst="roundRect">
              <a:avLst>
                <a:gd name="adj" fmla="val 16667"/>
              </a:avLst>
            </a:prstGeom>
            <a:gradFill rotWithShape="1">
              <a:gsLst>
                <a:gs pos="0">
                  <a:srgbClr val="339966"/>
                </a:gs>
                <a:gs pos="100000">
                  <a:srgbClr val="339966">
                    <a:gamma/>
                    <a:shade val="46275"/>
                    <a:invGamma/>
                  </a:srgbClr>
                </a:gs>
              </a:gsLst>
              <a:lin ang="5400000" scaled="1"/>
            </a:gradFill>
            <a:ln w="9525" algn="in">
              <a:solidFill>
                <a:srgbClr val="000000"/>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AutoShape 6"/>
            <p:cNvSpPr>
              <a:spLocks noChangeArrowheads="1"/>
            </p:cNvSpPr>
            <p:nvPr/>
          </p:nvSpPr>
          <p:spPr bwMode="auto">
            <a:xfrm>
              <a:off x="79298" y="102927"/>
              <a:ext cx="1696528" cy="896060"/>
            </a:xfrm>
            <a:prstGeom prst="roundRect">
              <a:avLst>
                <a:gd name="adj" fmla="val 16667"/>
              </a:avLst>
            </a:prstGeom>
            <a:noFill/>
            <a:ln w="38100" algn="in">
              <a:solidFill>
                <a:srgbClr val="FFFFFF"/>
              </a:solidFill>
              <a:round/>
              <a:headEnd/>
              <a:tailEnd/>
            </a:ln>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44" name="Group 10"/>
            <p:cNvGrpSpPr>
              <a:grpSpLocks/>
            </p:cNvGrpSpPr>
            <p:nvPr/>
          </p:nvGrpSpPr>
          <p:grpSpPr bwMode="auto">
            <a:xfrm>
              <a:off x="330092" y="873277"/>
              <a:ext cx="1160013" cy="41123"/>
              <a:chOff x="109423200" y="106822875"/>
              <a:chExt cx="2825114" cy="91439"/>
            </a:xfrm>
          </p:grpSpPr>
          <p:sp>
            <p:nvSpPr>
              <p:cNvPr id="48" name="Oval 11"/>
              <p:cNvSpPr>
                <a:spLocks noChangeArrowheads="1"/>
              </p:cNvSpPr>
              <p:nvPr/>
            </p:nvSpPr>
            <p:spPr bwMode="auto">
              <a:xfrm>
                <a:off x="109423200" y="1068228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Oval 12"/>
              <p:cNvSpPr>
                <a:spLocks noChangeArrowheads="1"/>
              </p:cNvSpPr>
              <p:nvPr/>
            </p:nvSpPr>
            <p:spPr bwMode="auto">
              <a:xfrm>
                <a:off x="112156875" y="1068228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45" name="Group 44"/>
            <p:cNvGrpSpPr>
              <a:grpSpLocks/>
            </p:cNvGrpSpPr>
            <p:nvPr/>
          </p:nvGrpSpPr>
          <p:grpSpPr bwMode="auto">
            <a:xfrm>
              <a:off x="330734" y="182165"/>
              <a:ext cx="1160013" cy="41124"/>
              <a:chOff x="109537500" y="106937175"/>
              <a:chExt cx="2825114" cy="91439"/>
            </a:xfrm>
          </p:grpSpPr>
          <p:sp>
            <p:nvSpPr>
              <p:cNvPr id="46" name="Oval 14"/>
              <p:cNvSpPr>
                <a:spLocks noChangeArrowheads="1"/>
              </p:cNvSpPr>
              <p:nvPr/>
            </p:nvSpPr>
            <p:spPr bwMode="auto">
              <a:xfrm>
                <a:off x="109537500" y="1069371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Oval 15"/>
              <p:cNvSpPr>
                <a:spLocks noChangeArrowheads="1"/>
              </p:cNvSpPr>
              <p:nvPr/>
            </p:nvSpPr>
            <p:spPr bwMode="auto">
              <a:xfrm>
                <a:off x="112271175" y="1069371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350" y="325959"/>
            <a:ext cx="1262035" cy="42293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651" y="2047668"/>
            <a:ext cx="8145753" cy="3756600"/>
          </a:xfrm>
          <a:prstGeom prst="rect">
            <a:avLst/>
          </a:prstGeom>
        </p:spPr>
      </p:pic>
    </p:spTree>
    <p:extLst>
      <p:ext uri="{BB962C8B-B14F-4D97-AF65-F5344CB8AC3E}">
        <p14:creationId xmlns:p14="http://schemas.microsoft.com/office/powerpoint/2010/main" val="3043465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85358-F4F6-47C2-9FA4-CBE0B8D5EE47}" type="datetime1">
              <a:rPr lang="en-US" smtClean="0"/>
              <a:t>10/11/2020</a:t>
            </a:fld>
            <a:endParaRPr lang="en-US"/>
          </a:p>
        </p:txBody>
      </p:sp>
      <p:sp>
        <p:nvSpPr>
          <p:cNvPr id="3" name="Slide Number Placeholder 2"/>
          <p:cNvSpPr>
            <a:spLocks noGrp="1"/>
          </p:cNvSpPr>
          <p:nvPr>
            <p:ph type="sldNum" sz="quarter" idx="12"/>
          </p:nvPr>
        </p:nvSpPr>
        <p:spPr/>
        <p:txBody>
          <a:bodyPr/>
          <a:lstStyle/>
          <a:p>
            <a:fld id="{607EF972-E1E5-49E6-8EEF-4931F43465B5}" type="slidenum">
              <a:rPr lang="en-US" smtClean="0"/>
              <a:t>6</a:t>
            </a:fld>
            <a:endParaRPr lang="en-US"/>
          </a:p>
        </p:txBody>
      </p:sp>
      <p:pic>
        <p:nvPicPr>
          <p:cNvPr id="4" name="Picture 2" descr="road_png_stock_by_doloresdevelde-d55c9nc[1]"/>
          <p:cNvPicPr>
            <a:picLocks noChangeAspect="1" noChangeArrowheads="1"/>
          </p:cNvPicPr>
          <p:nvPr/>
        </p:nvPicPr>
        <p:blipFill>
          <a:blip r:embed="rId2">
            <a:extLst>
              <a:ext uri="{28A0092B-C50C-407E-A947-70E740481C1C}">
                <a14:useLocalDpi xmlns:a14="http://schemas.microsoft.com/office/drawing/2010/main" val="0"/>
              </a:ext>
            </a:extLst>
          </a:blip>
          <a:srcRect l="1886" t="1909" r="24" b="-3629"/>
          <a:stretch>
            <a:fillRect/>
          </a:stretch>
        </p:blipFill>
        <p:spPr bwMode="auto">
          <a:xfrm>
            <a:off x="-2" y="-35206"/>
            <a:ext cx="9144001" cy="71408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Rectangle 4"/>
          <p:cNvSpPr/>
          <p:nvPr/>
        </p:nvSpPr>
        <p:spPr>
          <a:xfrm>
            <a:off x="-1" y="-7664"/>
            <a:ext cx="9167650" cy="6858000"/>
          </a:xfrm>
          <a:prstGeom prst="rect">
            <a:avLst/>
          </a:prstGeom>
          <a:solidFill>
            <a:srgbClr val="FFFFFF">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sandlinmalindak.UAMS\Pictures\Pictures\UAM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2715" y="6063932"/>
            <a:ext cx="1191285" cy="786404"/>
          </a:xfrm>
          <a:prstGeom prst="rect">
            <a:avLst/>
          </a:prstGeom>
          <a:noFill/>
          <a:extLst>
            <a:ext uri="{909E8E84-426E-40DD-AFC4-6F175D3DCCD1}">
              <a14:hiddenFill xmlns:a14="http://schemas.microsoft.com/office/drawing/2010/main">
                <a:solidFill>
                  <a:srgbClr val="FFFFFF"/>
                </a:solidFill>
              </a14:hiddenFill>
            </a:ext>
          </a:extLst>
        </p:spPr>
      </p:pic>
      <p:sp>
        <p:nvSpPr>
          <p:cNvPr id="31" name="Date Placeholder 3"/>
          <p:cNvSpPr txBox="1">
            <a:spLocks/>
          </p:cNvSpPr>
          <p:nvPr/>
        </p:nvSpPr>
        <p:spPr>
          <a:xfrm>
            <a:off x="0" y="6485211"/>
            <a:ext cx="925368"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B3154A-F381-46EB-B615-A9EE8C7853EB}" type="datetime1">
              <a:rPr lang="en-US" smtClean="0"/>
              <a:pPr/>
              <a:t>10/11/2020</a:t>
            </a:fld>
            <a:endParaRPr lang="en-US" dirty="0"/>
          </a:p>
        </p:txBody>
      </p:sp>
      <p:sp>
        <p:nvSpPr>
          <p:cNvPr id="21" name="Content Placeholder 2"/>
          <p:cNvSpPr txBox="1">
            <a:spLocks/>
          </p:cNvSpPr>
          <p:nvPr/>
        </p:nvSpPr>
        <p:spPr>
          <a:xfrm>
            <a:off x="49923" y="1371600"/>
            <a:ext cx="9067800" cy="189733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dirty="0" smtClean="0"/>
              <a:t>UAMS Responsibilities Page: answer the seven questions and click Continue.</a:t>
            </a:r>
            <a:br>
              <a:rPr lang="en-US" sz="1800" dirty="0" smtClean="0"/>
            </a:br>
            <a:endParaRPr lang="en-US" sz="1400" dirty="0" smtClean="0"/>
          </a:p>
          <a:p>
            <a:pPr marL="0" indent="0" algn="ctr">
              <a:buNone/>
            </a:pPr>
            <a:r>
              <a:rPr lang="en-US" sz="1600" dirty="0" smtClean="0">
                <a:solidFill>
                  <a:srgbClr val="FF0000"/>
                </a:solidFill>
              </a:rPr>
              <a:t>If you have previously disclosed in this system, the questions will already be answered.  </a:t>
            </a:r>
          </a:p>
          <a:p>
            <a:pPr marL="0" indent="0">
              <a:spcBef>
                <a:spcPts val="0"/>
              </a:spcBef>
              <a:buNone/>
            </a:pPr>
            <a:r>
              <a:rPr lang="en-US" sz="1600" dirty="0" smtClean="0">
                <a:solidFill>
                  <a:srgbClr val="FF0000"/>
                </a:solidFill>
              </a:rPr>
              <a:t>			1)  review </a:t>
            </a:r>
            <a:r>
              <a:rPr lang="en-US" sz="1600" dirty="0">
                <a:solidFill>
                  <a:srgbClr val="FF0000"/>
                </a:solidFill>
              </a:rPr>
              <a:t>your previous </a:t>
            </a:r>
            <a:r>
              <a:rPr lang="en-US" sz="1600" dirty="0" smtClean="0">
                <a:solidFill>
                  <a:srgbClr val="FF0000"/>
                </a:solidFill>
              </a:rPr>
              <a:t>answers</a:t>
            </a:r>
          </a:p>
          <a:p>
            <a:pPr marL="0" indent="0">
              <a:spcBef>
                <a:spcPts val="0"/>
              </a:spcBef>
              <a:buNone/>
            </a:pPr>
            <a:r>
              <a:rPr lang="en-US" sz="1600" dirty="0" smtClean="0">
                <a:solidFill>
                  <a:srgbClr val="FF0000"/>
                </a:solidFill>
              </a:rPr>
              <a:t>			2)  change </a:t>
            </a:r>
            <a:r>
              <a:rPr lang="en-US" sz="1600" dirty="0">
                <a:solidFill>
                  <a:srgbClr val="FF0000"/>
                </a:solidFill>
              </a:rPr>
              <a:t>answers as </a:t>
            </a:r>
            <a:r>
              <a:rPr lang="en-US" sz="1600" dirty="0" smtClean="0">
                <a:solidFill>
                  <a:srgbClr val="FF0000"/>
                </a:solidFill>
              </a:rPr>
              <a:t>needed </a:t>
            </a:r>
          </a:p>
          <a:p>
            <a:pPr marL="0" indent="0">
              <a:spcBef>
                <a:spcPts val="0"/>
              </a:spcBef>
              <a:buNone/>
            </a:pPr>
            <a:r>
              <a:rPr lang="en-US" sz="1600" dirty="0">
                <a:solidFill>
                  <a:srgbClr val="FF0000"/>
                </a:solidFill>
              </a:rPr>
              <a:t>	</a:t>
            </a:r>
            <a:r>
              <a:rPr lang="en-US" sz="1600" dirty="0" smtClean="0">
                <a:solidFill>
                  <a:srgbClr val="FF0000"/>
                </a:solidFill>
              </a:rPr>
              <a:t>		3)  click </a:t>
            </a:r>
            <a:r>
              <a:rPr lang="en-US" sz="1600" dirty="0">
                <a:solidFill>
                  <a:srgbClr val="FF0000"/>
                </a:solidFill>
              </a:rPr>
              <a:t>Continue</a:t>
            </a:r>
          </a:p>
          <a:p>
            <a:pPr marL="457200" lvl="1" indent="0" algn="ctr">
              <a:buFont typeface="Arial" panose="020B0604020202020204" pitchFamily="34" charset="0"/>
              <a:buNone/>
            </a:pPr>
            <a:endParaRPr lang="en-US" sz="1800" dirty="0" smtClean="0"/>
          </a:p>
        </p:txBody>
      </p:sp>
      <p:sp>
        <p:nvSpPr>
          <p:cNvPr id="25" name="Rectangle 24"/>
          <p:cNvSpPr/>
          <p:nvPr/>
        </p:nvSpPr>
        <p:spPr bwMode="auto">
          <a:xfrm>
            <a:off x="7833360" y="3116536"/>
            <a:ext cx="777240" cy="304800"/>
          </a:xfrm>
          <a:prstGeom prst="rect">
            <a:avLst/>
          </a:prstGeom>
          <a:noFill/>
          <a:ln w="57150" cap="sq" cmpd="sng" algn="ctr">
            <a:solidFill>
              <a:srgbClr val="FFFF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endParaRPr lang="en-US" sz="2400">
              <a:latin typeface="Times New Roman" pitchFamily="18" charset="0"/>
            </a:endParaRPr>
          </a:p>
        </p:txBody>
      </p:sp>
      <p:cxnSp>
        <p:nvCxnSpPr>
          <p:cNvPr id="26" name="Straight Arrow Connector 25"/>
          <p:cNvCxnSpPr/>
          <p:nvPr/>
        </p:nvCxnSpPr>
        <p:spPr bwMode="auto">
          <a:xfrm>
            <a:off x="7162800" y="3268936"/>
            <a:ext cx="621030" cy="0"/>
          </a:xfrm>
          <a:prstGeom prst="straightConnector1">
            <a:avLst/>
          </a:prstGeom>
          <a:solidFill>
            <a:schemeClr val="accent1"/>
          </a:solidFill>
          <a:ln w="28575" cap="sq" cmpd="sng" algn="ctr">
            <a:solidFill>
              <a:srgbClr val="FF0000"/>
            </a:solidFill>
            <a:prstDash val="solid"/>
            <a:round/>
            <a:headEnd type="none" w="sm" len="sm"/>
            <a:tailEnd type="triangle"/>
          </a:ln>
          <a:effectLst/>
        </p:spPr>
      </p:cxnSp>
      <p:sp>
        <p:nvSpPr>
          <p:cNvPr id="30" name="Rectangle 29"/>
          <p:cNvSpPr/>
          <p:nvPr/>
        </p:nvSpPr>
        <p:spPr>
          <a:xfrm>
            <a:off x="-1" y="-8930"/>
            <a:ext cx="9167649" cy="1150664"/>
          </a:xfrm>
          <a:prstGeom prst="rect">
            <a:avLst/>
          </a:prstGeom>
          <a:solidFill>
            <a:schemeClr val="tx2">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itle 1"/>
          <p:cNvSpPr txBox="1">
            <a:spLocks/>
          </p:cNvSpPr>
          <p:nvPr/>
        </p:nvSpPr>
        <p:spPr bwMode="auto">
          <a:xfrm>
            <a:off x="1676400" y="76200"/>
            <a:ext cx="6143626"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kumimoji="1" lang="en-US" sz="4400" b="1" i="0" u="none" strike="noStrike" kern="0" cap="none" spc="0" normalizeH="0" baseline="0" noProof="0" smtClean="0">
                <a:ln>
                  <a:noFill/>
                </a:ln>
                <a:solidFill>
                  <a:srgbClr val="FFFFFF"/>
                </a:solidFill>
                <a:effectLst/>
                <a:uLnTx/>
                <a:uFillTx/>
                <a:latin typeface="+mj-lt"/>
                <a:ea typeface="+mj-ea"/>
                <a:cs typeface="+mj-cs"/>
              </a:defRPr>
            </a:lvl1pPr>
            <a:lvl2pPr algn="l" rtl="0" eaLnBrk="1" fontAlgn="base" hangingPunct="1">
              <a:spcBef>
                <a:spcPct val="0"/>
              </a:spcBef>
              <a:spcAft>
                <a:spcPct val="0"/>
              </a:spcAft>
              <a:defRPr kumimoji="1" sz="4400" b="1">
                <a:solidFill>
                  <a:schemeClr val="bg1"/>
                </a:solidFill>
                <a:latin typeface="Arial" charset="0"/>
              </a:defRPr>
            </a:lvl2pPr>
            <a:lvl3pPr algn="l" rtl="0" eaLnBrk="1" fontAlgn="base" hangingPunct="1">
              <a:spcBef>
                <a:spcPct val="0"/>
              </a:spcBef>
              <a:spcAft>
                <a:spcPct val="0"/>
              </a:spcAft>
              <a:defRPr kumimoji="1" sz="4400" b="1">
                <a:solidFill>
                  <a:schemeClr val="bg1"/>
                </a:solidFill>
                <a:latin typeface="Arial" charset="0"/>
              </a:defRPr>
            </a:lvl3pPr>
            <a:lvl4pPr algn="l" rtl="0" eaLnBrk="1" fontAlgn="base" hangingPunct="1">
              <a:spcBef>
                <a:spcPct val="0"/>
              </a:spcBef>
              <a:spcAft>
                <a:spcPct val="0"/>
              </a:spcAft>
              <a:defRPr kumimoji="1" sz="4400" b="1">
                <a:solidFill>
                  <a:schemeClr val="bg1"/>
                </a:solidFill>
                <a:latin typeface="Arial" charset="0"/>
              </a:defRPr>
            </a:lvl4pPr>
            <a:lvl5pPr algn="l" rtl="0" eaLnBrk="1" fontAlgn="base" hangingPunct="1">
              <a:spcBef>
                <a:spcPct val="0"/>
              </a:spcBef>
              <a:spcAft>
                <a:spcPct val="0"/>
              </a:spcAft>
              <a:defRPr kumimoji="1" sz="4400" b="1">
                <a:solidFill>
                  <a:schemeClr val="bg1"/>
                </a:solidFill>
                <a:latin typeface="Arial" charset="0"/>
              </a:defRPr>
            </a:lvl5pPr>
            <a:lvl6pPr marL="457200" algn="l" rtl="0" eaLnBrk="1" fontAlgn="base" hangingPunct="1">
              <a:spcBef>
                <a:spcPct val="0"/>
              </a:spcBef>
              <a:spcAft>
                <a:spcPct val="0"/>
              </a:spcAft>
              <a:defRPr kumimoji="1" sz="4400" b="1">
                <a:solidFill>
                  <a:schemeClr val="bg1"/>
                </a:solidFill>
                <a:latin typeface="Arial" charset="0"/>
              </a:defRPr>
            </a:lvl6pPr>
            <a:lvl7pPr marL="914400" algn="l" rtl="0" eaLnBrk="1" fontAlgn="base" hangingPunct="1">
              <a:spcBef>
                <a:spcPct val="0"/>
              </a:spcBef>
              <a:spcAft>
                <a:spcPct val="0"/>
              </a:spcAft>
              <a:defRPr kumimoji="1" sz="4400" b="1">
                <a:solidFill>
                  <a:schemeClr val="bg1"/>
                </a:solidFill>
                <a:latin typeface="Arial" charset="0"/>
              </a:defRPr>
            </a:lvl7pPr>
            <a:lvl8pPr marL="1371600" algn="l" rtl="0" eaLnBrk="1" fontAlgn="base" hangingPunct="1">
              <a:spcBef>
                <a:spcPct val="0"/>
              </a:spcBef>
              <a:spcAft>
                <a:spcPct val="0"/>
              </a:spcAft>
              <a:defRPr kumimoji="1" sz="4400" b="1">
                <a:solidFill>
                  <a:schemeClr val="bg1"/>
                </a:solidFill>
                <a:latin typeface="Arial" charset="0"/>
              </a:defRPr>
            </a:lvl8pPr>
            <a:lvl9pPr marL="1828800" algn="l" rtl="0" eaLnBrk="1" fontAlgn="base" hangingPunct="1">
              <a:spcBef>
                <a:spcPct val="0"/>
              </a:spcBef>
              <a:spcAft>
                <a:spcPct val="0"/>
              </a:spcAft>
              <a:defRPr kumimoji="1" sz="4400" b="1">
                <a:solidFill>
                  <a:schemeClr val="bg1"/>
                </a:solidFill>
                <a:latin typeface="Arial" charset="0"/>
              </a:defRPr>
            </a:lvl9pPr>
          </a:lstStyle>
          <a:p>
            <a:r>
              <a:rPr lang="en-US" sz="3200" dirty="0" smtClean="0">
                <a:solidFill>
                  <a:schemeClr val="tx1"/>
                </a:solidFill>
              </a:rPr>
              <a:t>UAMS COI Disclosure System</a:t>
            </a:r>
            <a:br>
              <a:rPr lang="en-US" sz="3200" dirty="0" smtClean="0">
                <a:solidFill>
                  <a:schemeClr val="tx1"/>
                </a:solidFill>
              </a:rPr>
            </a:br>
            <a:r>
              <a:rPr lang="en-US" sz="2000" dirty="0" smtClean="0">
                <a:solidFill>
                  <a:schemeClr val="tx1"/>
                </a:solidFill>
              </a:rPr>
              <a:t>How to Update or Submit Your Annual Disclosure</a:t>
            </a:r>
            <a:endParaRPr lang="en-US" sz="2000" dirty="0">
              <a:solidFill>
                <a:schemeClr val="tx1"/>
              </a:solidFill>
            </a:endParaRPr>
          </a:p>
        </p:txBody>
      </p:sp>
      <p:grpSp>
        <p:nvGrpSpPr>
          <p:cNvPr id="42" name="Group 41"/>
          <p:cNvGrpSpPr/>
          <p:nvPr/>
        </p:nvGrpSpPr>
        <p:grpSpPr>
          <a:xfrm>
            <a:off x="152400" y="121754"/>
            <a:ext cx="1524000" cy="868846"/>
            <a:chOff x="0" y="45554"/>
            <a:chExt cx="1828800" cy="1021246"/>
          </a:xfrm>
        </p:grpSpPr>
        <p:sp>
          <p:nvSpPr>
            <p:cNvPr id="43" name="AutoShape 5"/>
            <p:cNvSpPr>
              <a:spLocks noChangeArrowheads="1"/>
            </p:cNvSpPr>
            <p:nvPr/>
          </p:nvSpPr>
          <p:spPr bwMode="auto">
            <a:xfrm>
              <a:off x="0" y="45554"/>
              <a:ext cx="1828800" cy="1021246"/>
            </a:xfrm>
            <a:prstGeom prst="roundRect">
              <a:avLst>
                <a:gd name="adj" fmla="val 16667"/>
              </a:avLst>
            </a:prstGeom>
            <a:gradFill rotWithShape="1">
              <a:gsLst>
                <a:gs pos="0">
                  <a:srgbClr val="339966"/>
                </a:gs>
                <a:gs pos="100000">
                  <a:srgbClr val="339966">
                    <a:gamma/>
                    <a:shade val="46275"/>
                    <a:invGamma/>
                  </a:srgbClr>
                </a:gs>
              </a:gsLst>
              <a:lin ang="5400000" scaled="1"/>
            </a:gradFill>
            <a:ln w="9525" algn="in">
              <a:solidFill>
                <a:srgbClr val="000000"/>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AutoShape 6"/>
            <p:cNvSpPr>
              <a:spLocks noChangeArrowheads="1"/>
            </p:cNvSpPr>
            <p:nvPr/>
          </p:nvSpPr>
          <p:spPr bwMode="auto">
            <a:xfrm>
              <a:off x="79298" y="102927"/>
              <a:ext cx="1696528" cy="896060"/>
            </a:xfrm>
            <a:prstGeom prst="roundRect">
              <a:avLst>
                <a:gd name="adj" fmla="val 16667"/>
              </a:avLst>
            </a:prstGeom>
            <a:noFill/>
            <a:ln w="38100" algn="in">
              <a:solidFill>
                <a:srgbClr val="FFFFFF"/>
              </a:solidFill>
              <a:round/>
              <a:headEnd/>
              <a:tailEnd/>
            </a:ln>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45" name="Group 10"/>
            <p:cNvGrpSpPr>
              <a:grpSpLocks/>
            </p:cNvGrpSpPr>
            <p:nvPr/>
          </p:nvGrpSpPr>
          <p:grpSpPr bwMode="auto">
            <a:xfrm>
              <a:off x="330092" y="873277"/>
              <a:ext cx="1160013" cy="41123"/>
              <a:chOff x="109423200" y="106822875"/>
              <a:chExt cx="2825114" cy="91439"/>
            </a:xfrm>
          </p:grpSpPr>
          <p:sp>
            <p:nvSpPr>
              <p:cNvPr id="49" name="Oval 11"/>
              <p:cNvSpPr>
                <a:spLocks noChangeArrowheads="1"/>
              </p:cNvSpPr>
              <p:nvPr/>
            </p:nvSpPr>
            <p:spPr bwMode="auto">
              <a:xfrm>
                <a:off x="109423200" y="1068228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Oval 12"/>
              <p:cNvSpPr>
                <a:spLocks noChangeArrowheads="1"/>
              </p:cNvSpPr>
              <p:nvPr/>
            </p:nvSpPr>
            <p:spPr bwMode="auto">
              <a:xfrm>
                <a:off x="112156875" y="1068228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46" name="Group 45"/>
            <p:cNvGrpSpPr>
              <a:grpSpLocks/>
            </p:cNvGrpSpPr>
            <p:nvPr/>
          </p:nvGrpSpPr>
          <p:grpSpPr bwMode="auto">
            <a:xfrm>
              <a:off x="330734" y="182165"/>
              <a:ext cx="1160013" cy="41124"/>
              <a:chOff x="109537500" y="106937175"/>
              <a:chExt cx="2825114" cy="91439"/>
            </a:xfrm>
          </p:grpSpPr>
          <p:sp>
            <p:nvSpPr>
              <p:cNvPr id="47" name="Oval 14"/>
              <p:cNvSpPr>
                <a:spLocks noChangeArrowheads="1"/>
              </p:cNvSpPr>
              <p:nvPr/>
            </p:nvSpPr>
            <p:spPr bwMode="auto">
              <a:xfrm>
                <a:off x="109537500" y="1069371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Oval 15"/>
              <p:cNvSpPr>
                <a:spLocks noChangeArrowheads="1"/>
              </p:cNvSpPr>
              <p:nvPr/>
            </p:nvSpPr>
            <p:spPr bwMode="auto">
              <a:xfrm>
                <a:off x="112271175" y="1069371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54288"/>
            <a:ext cx="8949068"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350" y="325959"/>
            <a:ext cx="1262035" cy="42293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56" y="4404091"/>
            <a:ext cx="9144000" cy="1530980"/>
          </a:xfrm>
          <a:prstGeom prst="rect">
            <a:avLst/>
          </a:prstGeom>
        </p:spPr>
      </p:pic>
    </p:spTree>
    <p:extLst>
      <p:ext uri="{BB962C8B-B14F-4D97-AF65-F5344CB8AC3E}">
        <p14:creationId xmlns:p14="http://schemas.microsoft.com/office/powerpoint/2010/main" val="508302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85358-F4F6-47C2-9FA4-CBE0B8D5EE47}" type="datetime1">
              <a:rPr lang="en-US" smtClean="0"/>
              <a:t>10/11/2020</a:t>
            </a:fld>
            <a:endParaRPr lang="en-US"/>
          </a:p>
        </p:txBody>
      </p:sp>
      <p:sp>
        <p:nvSpPr>
          <p:cNvPr id="3" name="Slide Number Placeholder 2"/>
          <p:cNvSpPr>
            <a:spLocks noGrp="1"/>
          </p:cNvSpPr>
          <p:nvPr>
            <p:ph type="sldNum" sz="quarter" idx="12"/>
          </p:nvPr>
        </p:nvSpPr>
        <p:spPr/>
        <p:txBody>
          <a:bodyPr/>
          <a:lstStyle/>
          <a:p>
            <a:fld id="{607EF972-E1E5-49E6-8EEF-4931F43465B5}" type="slidenum">
              <a:rPr lang="en-US" smtClean="0"/>
              <a:t>7</a:t>
            </a:fld>
            <a:endParaRPr lang="en-US"/>
          </a:p>
        </p:txBody>
      </p:sp>
      <p:pic>
        <p:nvPicPr>
          <p:cNvPr id="4" name="Picture 2" descr="road_png_stock_by_doloresdevelde-d55c9nc[1]"/>
          <p:cNvPicPr>
            <a:picLocks noChangeAspect="1" noChangeArrowheads="1"/>
          </p:cNvPicPr>
          <p:nvPr/>
        </p:nvPicPr>
        <p:blipFill>
          <a:blip r:embed="rId2">
            <a:extLst>
              <a:ext uri="{28A0092B-C50C-407E-A947-70E740481C1C}">
                <a14:useLocalDpi xmlns:a14="http://schemas.microsoft.com/office/drawing/2010/main" val="0"/>
              </a:ext>
            </a:extLst>
          </a:blip>
          <a:srcRect l="1886" t="1909" r="24" b="-3629"/>
          <a:stretch>
            <a:fillRect/>
          </a:stretch>
        </p:blipFill>
        <p:spPr bwMode="auto">
          <a:xfrm>
            <a:off x="-2" y="-35206"/>
            <a:ext cx="9144001" cy="71408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Rectangle 4"/>
          <p:cNvSpPr/>
          <p:nvPr/>
        </p:nvSpPr>
        <p:spPr>
          <a:xfrm>
            <a:off x="0" y="-7664"/>
            <a:ext cx="9167650" cy="6858000"/>
          </a:xfrm>
          <a:prstGeom prst="rect">
            <a:avLst/>
          </a:prstGeom>
          <a:solidFill>
            <a:srgbClr val="FFFFFF">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sandlinmalindak.UAMS\Pictures\Pictures\UAM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314" y="6063932"/>
            <a:ext cx="1191285" cy="786404"/>
          </a:xfrm>
          <a:prstGeom prst="rect">
            <a:avLst/>
          </a:prstGeom>
          <a:noFill/>
          <a:extLst>
            <a:ext uri="{909E8E84-426E-40DD-AFC4-6F175D3DCCD1}">
              <a14:hiddenFill xmlns:a14="http://schemas.microsoft.com/office/drawing/2010/main">
                <a:solidFill>
                  <a:srgbClr val="FFFFFF"/>
                </a:solidFill>
              </a14:hiddenFill>
            </a:ext>
          </a:extLst>
        </p:spPr>
      </p:pic>
      <p:sp>
        <p:nvSpPr>
          <p:cNvPr id="31" name="Date Placeholder 3"/>
          <p:cNvSpPr txBox="1">
            <a:spLocks/>
          </p:cNvSpPr>
          <p:nvPr/>
        </p:nvSpPr>
        <p:spPr>
          <a:xfrm>
            <a:off x="0" y="6485211"/>
            <a:ext cx="925368"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B3154A-F381-46EB-B615-A9EE8C7853EB}" type="datetime1">
              <a:rPr lang="en-US" smtClean="0"/>
              <a:pPr/>
              <a:t>10/11/2020</a:t>
            </a:fld>
            <a:endParaRPr lang="en-US" dirty="0"/>
          </a:p>
        </p:txBody>
      </p:sp>
      <p:sp>
        <p:nvSpPr>
          <p:cNvPr id="21" name="Content Placeholder 2"/>
          <p:cNvSpPr txBox="1">
            <a:spLocks/>
          </p:cNvSpPr>
          <p:nvPr/>
        </p:nvSpPr>
        <p:spPr>
          <a:xfrm>
            <a:off x="174151" y="1524000"/>
            <a:ext cx="8919340" cy="1143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dirty="0" smtClean="0"/>
              <a:t>Conflict of Interest Training: Training must be completed by investigators who participate in federally funded research.  After viewing the training video through HR’s </a:t>
            </a:r>
            <a:r>
              <a:rPr lang="en-US" sz="1800" dirty="0" err="1" smtClean="0"/>
              <a:t>MyCompass</a:t>
            </a:r>
            <a:r>
              <a:rPr lang="en-US" sz="1800" dirty="0" smtClean="0"/>
              <a:t> system, you </a:t>
            </a:r>
            <a:r>
              <a:rPr lang="en-US" sz="1800" u="sng" dirty="0" smtClean="0"/>
              <a:t>MUST come back to the Muse site to complete your disclosure</a:t>
            </a:r>
            <a:r>
              <a:rPr lang="en-US" sz="1800" dirty="0" smtClean="0"/>
              <a:t>.  </a:t>
            </a:r>
          </a:p>
          <a:p>
            <a:pPr marL="457200" lvl="1" indent="0" algn="ctr">
              <a:buFont typeface="Arial" panose="020B0604020202020204" pitchFamily="34" charset="0"/>
              <a:buNone/>
            </a:pPr>
            <a:endParaRPr lang="en-US" sz="1800" dirty="0" smtClean="0"/>
          </a:p>
        </p:txBody>
      </p:sp>
      <p:sp>
        <p:nvSpPr>
          <p:cNvPr id="30" name="Rectangle 29"/>
          <p:cNvSpPr/>
          <p:nvPr/>
        </p:nvSpPr>
        <p:spPr>
          <a:xfrm>
            <a:off x="-1" y="-8930"/>
            <a:ext cx="9167649" cy="1150664"/>
          </a:xfrm>
          <a:prstGeom prst="rect">
            <a:avLst/>
          </a:prstGeom>
          <a:solidFill>
            <a:schemeClr val="tx2">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itle 1"/>
          <p:cNvSpPr txBox="1">
            <a:spLocks/>
          </p:cNvSpPr>
          <p:nvPr/>
        </p:nvSpPr>
        <p:spPr bwMode="auto">
          <a:xfrm>
            <a:off x="1676400" y="76200"/>
            <a:ext cx="6143626"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kumimoji="1" lang="en-US" sz="4400" b="1" i="0" u="none" strike="noStrike" kern="0" cap="none" spc="0" normalizeH="0" baseline="0" noProof="0" smtClean="0">
                <a:ln>
                  <a:noFill/>
                </a:ln>
                <a:solidFill>
                  <a:srgbClr val="FFFFFF"/>
                </a:solidFill>
                <a:effectLst/>
                <a:uLnTx/>
                <a:uFillTx/>
                <a:latin typeface="+mj-lt"/>
                <a:ea typeface="+mj-ea"/>
                <a:cs typeface="+mj-cs"/>
              </a:defRPr>
            </a:lvl1pPr>
            <a:lvl2pPr algn="l" rtl="0" eaLnBrk="1" fontAlgn="base" hangingPunct="1">
              <a:spcBef>
                <a:spcPct val="0"/>
              </a:spcBef>
              <a:spcAft>
                <a:spcPct val="0"/>
              </a:spcAft>
              <a:defRPr kumimoji="1" sz="4400" b="1">
                <a:solidFill>
                  <a:schemeClr val="bg1"/>
                </a:solidFill>
                <a:latin typeface="Arial" charset="0"/>
              </a:defRPr>
            </a:lvl2pPr>
            <a:lvl3pPr algn="l" rtl="0" eaLnBrk="1" fontAlgn="base" hangingPunct="1">
              <a:spcBef>
                <a:spcPct val="0"/>
              </a:spcBef>
              <a:spcAft>
                <a:spcPct val="0"/>
              </a:spcAft>
              <a:defRPr kumimoji="1" sz="4400" b="1">
                <a:solidFill>
                  <a:schemeClr val="bg1"/>
                </a:solidFill>
                <a:latin typeface="Arial" charset="0"/>
              </a:defRPr>
            </a:lvl3pPr>
            <a:lvl4pPr algn="l" rtl="0" eaLnBrk="1" fontAlgn="base" hangingPunct="1">
              <a:spcBef>
                <a:spcPct val="0"/>
              </a:spcBef>
              <a:spcAft>
                <a:spcPct val="0"/>
              </a:spcAft>
              <a:defRPr kumimoji="1" sz="4400" b="1">
                <a:solidFill>
                  <a:schemeClr val="bg1"/>
                </a:solidFill>
                <a:latin typeface="Arial" charset="0"/>
              </a:defRPr>
            </a:lvl4pPr>
            <a:lvl5pPr algn="l" rtl="0" eaLnBrk="1" fontAlgn="base" hangingPunct="1">
              <a:spcBef>
                <a:spcPct val="0"/>
              </a:spcBef>
              <a:spcAft>
                <a:spcPct val="0"/>
              </a:spcAft>
              <a:defRPr kumimoji="1" sz="4400" b="1">
                <a:solidFill>
                  <a:schemeClr val="bg1"/>
                </a:solidFill>
                <a:latin typeface="Arial" charset="0"/>
              </a:defRPr>
            </a:lvl5pPr>
            <a:lvl6pPr marL="457200" algn="l" rtl="0" eaLnBrk="1" fontAlgn="base" hangingPunct="1">
              <a:spcBef>
                <a:spcPct val="0"/>
              </a:spcBef>
              <a:spcAft>
                <a:spcPct val="0"/>
              </a:spcAft>
              <a:defRPr kumimoji="1" sz="4400" b="1">
                <a:solidFill>
                  <a:schemeClr val="bg1"/>
                </a:solidFill>
                <a:latin typeface="Arial" charset="0"/>
              </a:defRPr>
            </a:lvl6pPr>
            <a:lvl7pPr marL="914400" algn="l" rtl="0" eaLnBrk="1" fontAlgn="base" hangingPunct="1">
              <a:spcBef>
                <a:spcPct val="0"/>
              </a:spcBef>
              <a:spcAft>
                <a:spcPct val="0"/>
              </a:spcAft>
              <a:defRPr kumimoji="1" sz="4400" b="1">
                <a:solidFill>
                  <a:schemeClr val="bg1"/>
                </a:solidFill>
                <a:latin typeface="Arial" charset="0"/>
              </a:defRPr>
            </a:lvl7pPr>
            <a:lvl8pPr marL="1371600" algn="l" rtl="0" eaLnBrk="1" fontAlgn="base" hangingPunct="1">
              <a:spcBef>
                <a:spcPct val="0"/>
              </a:spcBef>
              <a:spcAft>
                <a:spcPct val="0"/>
              </a:spcAft>
              <a:defRPr kumimoji="1" sz="4400" b="1">
                <a:solidFill>
                  <a:schemeClr val="bg1"/>
                </a:solidFill>
                <a:latin typeface="Arial" charset="0"/>
              </a:defRPr>
            </a:lvl8pPr>
            <a:lvl9pPr marL="1828800" algn="l" rtl="0" eaLnBrk="1" fontAlgn="base" hangingPunct="1">
              <a:spcBef>
                <a:spcPct val="0"/>
              </a:spcBef>
              <a:spcAft>
                <a:spcPct val="0"/>
              </a:spcAft>
              <a:defRPr kumimoji="1" sz="4400" b="1">
                <a:solidFill>
                  <a:schemeClr val="bg1"/>
                </a:solidFill>
                <a:latin typeface="Arial" charset="0"/>
              </a:defRPr>
            </a:lvl9pPr>
          </a:lstStyle>
          <a:p>
            <a:r>
              <a:rPr lang="en-US" sz="3200" dirty="0" smtClean="0">
                <a:solidFill>
                  <a:schemeClr val="tx1"/>
                </a:solidFill>
              </a:rPr>
              <a:t>UAMS COI Disclosure System</a:t>
            </a:r>
            <a:r>
              <a:rPr lang="en-US" sz="6600" dirty="0">
                <a:solidFill>
                  <a:schemeClr val="tx1"/>
                </a:solidFill>
              </a:rPr>
              <a:t/>
            </a:r>
            <a:br>
              <a:rPr lang="en-US" sz="6600" dirty="0">
                <a:solidFill>
                  <a:schemeClr val="tx1"/>
                </a:solidFill>
              </a:rPr>
            </a:br>
            <a:r>
              <a:rPr lang="en-US" sz="2000" dirty="0">
                <a:solidFill>
                  <a:schemeClr val="tx1"/>
                </a:solidFill>
              </a:rPr>
              <a:t>How to Update or Submit Your Annual </a:t>
            </a:r>
            <a:r>
              <a:rPr lang="en-US" sz="2000" dirty="0" smtClean="0">
                <a:solidFill>
                  <a:schemeClr val="tx1"/>
                </a:solidFill>
              </a:rPr>
              <a:t>Disclosure</a:t>
            </a:r>
            <a:endParaRPr lang="en-US" sz="2000" dirty="0">
              <a:solidFill>
                <a:schemeClr val="tx1"/>
              </a:solidFill>
            </a:endParaRPr>
          </a:p>
        </p:txBody>
      </p:sp>
      <p:grpSp>
        <p:nvGrpSpPr>
          <p:cNvPr id="42" name="Group 41"/>
          <p:cNvGrpSpPr/>
          <p:nvPr/>
        </p:nvGrpSpPr>
        <p:grpSpPr>
          <a:xfrm>
            <a:off x="152400" y="121754"/>
            <a:ext cx="1524000" cy="868846"/>
            <a:chOff x="0" y="45554"/>
            <a:chExt cx="1828800" cy="1021246"/>
          </a:xfrm>
        </p:grpSpPr>
        <p:sp>
          <p:nvSpPr>
            <p:cNvPr id="43" name="AutoShape 5"/>
            <p:cNvSpPr>
              <a:spLocks noChangeArrowheads="1"/>
            </p:cNvSpPr>
            <p:nvPr/>
          </p:nvSpPr>
          <p:spPr bwMode="auto">
            <a:xfrm>
              <a:off x="0" y="45554"/>
              <a:ext cx="1828800" cy="1021246"/>
            </a:xfrm>
            <a:prstGeom prst="roundRect">
              <a:avLst>
                <a:gd name="adj" fmla="val 16667"/>
              </a:avLst>
            </a:prstGeom>
            <a:gradFill rotWithShape="1">
              <a:gsLst>
                <a:gs pos="0">
                  <a:srgbClr val="339966"/>
                </a:gs>
                <a:gs pos="100000">
                  <a:srgbClr val="339966">
                    <a:gamma/>
                    <a:shade val="46275"/>
                    <a:invGamma/>
                  </a:srgbClr>
                </a:gs>
              </a:gsLst>
              <a:lin ang="5400000" scaled="1"/>
            </a:gradFill>
            <a:ln w="9525" algn="in">
              <a:solidFill>
                <a:srgbClr val="000000"/>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AutoShape 6"/>
            <p:cNvSpPr>
              <a:spLocks noChangeArrowheads="1"/>
            </p:cNvSpPr>
            <p:nvPr/>
          </p:nvSpPr>
          <p:spPr bwMode="auto">
            <a:xfrm>
              <a:off x="79298" y="102927"/>
              <a:ext cx="1696528" cy="896060"/>
            </a:xfrm>
            <a:prstGeom prst="roundRect">
              <a:avLst>
                <a:gd name="adj" fmla="val 16667"/>
              </a:avLst>
            </a:prstGeom>
            <a:noFill/>
            <a:ln w="38100" algn="in">
              <a:solidFill>
                <a:srgbClr val="FFFFFF"/>
              </a:solidFill>
              <a:round/>
              <a:headEnd/>
              <a:tailEnd/>
            </a:ln>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45" name="Group 10"/>
            <p:cNvGrpSpPr>
              <a:grpSpLocks/>
            </p:cNvGrpSpPr>
            <p:nvPr/>
          </p:nvGrpSpPr>
          <p:grpSpPr bwMode="auto">
            <a:xfrm>
              <a:off x="330092" y="873277"/>
              <a:ext cx="1160013" cy="41123"/>
              <a:chOff x="109423200" y="106822875"/>
              <a:chExt cx="2825114" cy="91439"/>
            </a:xfrm>
          </p:grpSpPr>
          <p:sp>
            <p:nvSpPr>
              <p:cNvPr id="49" name="Oval 11"/>
              <p:cNvSpPr>
                <a:spLocks noChangeArrowheads="1"/>
              </p:cNvSpPr>
              <p:nvPr/>
            </p:nvSpPr>
            <p:spPr bwMode="auto">
              <a:xfrm>
                <a:off x="109423200" y="1068228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Oval 12"/>
              <p:cNvSpPr>
                <a:spLocks noChangeArrowheads="1"/>
              </p:cNvSpPr>
              <p:nvPr/>
            </p:nvSpPr>
            <p:spPr bwMode="auto">
              <a:xfrm>
                <a:off x="112156875" y="1068228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46" name="Group 45"/>
            <p:cNvGrpSpPr>
              <a:grpSpLocks/>
            </p:cNvGrpSpPr>
            <p:nvPr/>
          </p:nvGrpSpPr>
          <p:grpSpPr bwMode="auto">
            <a:xfrm>
              <a:off x="330734" y="182165"/>
              <a:ext cx="1160013" cy="41124"/>
              <a:chOff x="109537500" y="106937175"/>
              <a:chExt cx="2825114" cy="91439"/>
            </a:xfrm>
          </p:grpSpPr>
          <p:sp>
            <p:nvSpPr>
              <p:cNvPr id="47" name="Oval 14"/>
              <p:cNvSpPr>
                <a:spLocks noChangeArrowheads="1"/>
              </p:cNvSpPr>
              <p:nvPr/>
            </p:nvSpPr>
            <p:spPr bwMode="auto">
              <a:xfrm>
                <a:off x="109537500" y="1069371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Oval 15"/>
              <p:cNvSpPr>
                <a:spLocks noChangeArrowheads="1"/>
              </p:cNvSpPr>
              <p:nvPr/>
            </p:nvSpPr>
            <p:spPr bwMode="auto">
              <a:xfrm>
                <a:off x="112271175" y="1069371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350" y="325959"/>
            <a:ext cx="1262035" cy="42293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084" y="2515392"/>
            <a:ext cx="7873827" cy="3532759"/>
          </a:xfrm>
          <a:prstGeom prst="rect">
            <a:avLst/>
          </a:prstGeom>
        </p:spPr>
      </p:pic>
    </p:spTree>
    <p:extLst>
      <p:ext uri="{BB962C8B-B14F-4D97-AF65-F5344CB8AC3E}">
        <p14:creationId xmlns:p14="http://schemas.microsoft.com/office/powerpoint/2010/main" val="508302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85358-F4F6-47C2-9FA4-CBE0B8D5EE47}" type="datetime1">
              <a:rPr lang="en-US" smtClean="0"/>
              <a:t>10/11/2020</a:t>
            </a:fld>
            <a:endParaRPr lang="en-US"/>
          </a:p>
        </p:txBody>
      </p:sp>
      <p:sp>
        <p:nvSpPr>
          <p:cNvPr id="3" name="Slide Number Placeholder 2"/>
          <p:cNvSpPr>
            <a:spLocks noGrp="1"/>
          </p:cNvSpPr>
          <p:nvPr>
            <p:ph type="sldNum" sz="quarter" idx="12"/>
          </p:nvPr>
        </p:nvSpPr>
        <p:spPr/>
        <p:txBody>
          <a:bodyPr/>
          <a:lstStyle/>
          <a:p>
            <a:fld id="{607EF972-E1E5-49E6-8EEF-4931F43465B5}" type="slidenum">
              <a:rPr lang="en-US" smtClean="0"/>
              <a:t>8</a:t>
            </a:fld>
            <a:endParaRPr lang="en-US"/>
          </a:p>
        </p:txBody>
      </p:sp>
      <p:pic>
        <p:nvPicPr>
          <p:cNvPr id="4" name="Picture 2" descr="road_png_stock_by_doloresdevelde-d55c9nc[1]"/>
          <p:cNvPicPr>
            <a:picLocks noChangeAspect="1" noChangeArrowheads="1"/>
          </p:cNvPicPr>
          <p:nvPr/>
        </p:nvPicPr>
        <p:blipFill>
          <a:blip r:embed="rId2">
            <a:extLst>
              <a:ext uri="{28A0092B-C50C-407E-A947-70E740481C1C}">
                <a14:useLocalDpi xmlns:a14="http://schemas.microsoft.com/office/drawing/2010/main" val="0"/>
              </a:ext>
            </a:extLst>
          </a:blip>
          <a:srcRect l="1886" t="1909" r="24" b="-3629"/>
          <a:stretch>
            <a:fillRect/>
          </a:stretch>
        </p:blipFill>
        <p:spPr bwMode="auto">
          <a:xfrm>
            <a:off x="-2" y="-35206"/>
            <a:ext cx="9144001" cy="71408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Rectangle 4"/>
          <p:cNvSpPr/>
          <p:nvPr/>
        </p:nvSpPr>
        <p:spPr>
          <a:xfrm>
            <a:off x="-23651" y="13357"/>
            <a:ext cx="9167650" cy="6858000"/>
          </a:xfrm>
          <a:prstGeom prst="rect">
            <a:avLst/>
          </a:prstGeom>
          <a:solidFill>
            <a:srgbClr val="FFFFFF">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sandlinmalindak.UAMS\Pictures\Pictures\UAM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314" y="6063932"/>
            <a:ext cx="1191285" cy="786404"/>
          </a:xfrm>
          <a:prstGeom prst="rect">
            <a:avLst/>
          </a:prstGeom>
          <a:noFill/>
          <a:extLst>
            <a:ext uri="{909E8E84-426E-40DD-AFC4-6F175D3DCCD1}">
              <a14:hiddenFill xmlns:a14="http://schemas.microsoft.com/office/drawing/2010/main">
                <a:solidFill>
                  <a:srgbClr val="FFFFFF"/>
                </a:solidFill>
              </a14:hiddenFill>
            </a:ext>
          </a:extLst>
        </p:spPr>
      </p:pic>
      <p:sp>
        <p:nvSpPr>
          <p:cNvPr id="31" name="Date Placeholder 3"/>
          <p:cNvSpPr txBox="1">
            <a:spLocks/>
          </p:cNvSpPr>
          <p:nvPr/>
        </p:nvSpPr>
        <p:spPr>
          <a:xfrm>
            <a:off x="0" y="6485211"/>
            <a:ext cx="925368"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B3154A-F381-46EB-B615-A9EE8C7853EB}" type="datetime1">
              <a:rPr lang="en-US" smtClean="0"/>
              <a:pPr/>
              <a:t>10/11/2020</a:t>
            </a:fld>
            <a:endParaRPr lang="en-US" dirty="0"/>
          </a:p>
        </p:txBody>
      </p:sp>
      <p:sp>
        <p:nvSpPr>
          <p:cNvPr id="21" name="Content Placeholder 2"/>
          <p:cNvSpPr txBox="1">
            <a:spLocks/>
          </p:cNvSpPr>
          <p:nvPr/>
        </p:nvSpPr>
        <p:spPr>
          <a:xfrm>
            <a:off x="152400" y="1371600"/>
            <a:ext cx="8839200" cy="762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dirty="0" smtClean="0"/>
              <a:t>What to Disclose Page:  This provides information on which outside interests must be disclosed.  Answer the nine to ten questions at the bottom of the page and click Continue.</a:t>
            </a:r>
          </a:p>
          <a:p>
            <a:pPr marL="457200" lvl="1" indent="0" algn="ctr">
              <a:buFont typeface="Arial" panose="020B0604020202020204" pitchFamily="34" charset="0"/>
              <a:buNone/>
            </a:pPr>
            <a:endParaRPr lang="en-US" sz="1800" dirty="0" smtClean="0"/>
          </a:p>
        </p:txBody>
      </p:sp>
      <p:sp>
        <p:nvSpPr>
          <p:cNvPr id="27" name="Rectangle 26"/>
          <p:cNvSpPr/>
          <p:nvPr/>
        </p:nvSpPr>
        <p:spPr>
          <a:xfrm>
            <a:off x="-23649" y="13357"/>
            <a:ext cx="9167649" cy="1150664"/>
          </a:xfrm>
          <a:prstGeom prst="rect">
            <a:avLst/>
          </a:prstGeom>
          <a:solidFill>
            <a:schemeClr val="tx2">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itle 1"/>
          <p:cNvSpPr txBox="1">
            <a:spLocks/>
          </p:cNvSpPr>
          <p:nvPr/>
        </p:nvSpPr>
        <p:spPr bwMode="auto">
          <a:xfrm>
            <a:off x="1676400" y="76200"/>
            <a:ext cx="6143626"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kumimoji="1" lang="en-US" sz="4400" b="1" i="0" u="none" strike="noStrike" kern="0" cap="none" spc="0" normalizeH="0" baseline="0" noProof="0" smtClean="0">
                <a:ln>
                  <a:noFill/>
                </a:ln>
                <a:solidFill>
                  <a:srgbClr val="FFFFFF"/>
                </a:solidFill>
                <a:effectLst/>
                <a:uLnTx/>
                <a:uFillTx/>
                <a:latin typeface="+mj-lt"/>
                <a:ea typeface="+mj-ea"/>
                <a:cs typeface="+mj-cs"/>
              </a:defRPr>
            </a:lvl1pPr>
            <a:lvl2pPr algn="l" rtl="0" eaLnBrk="1" fontAlgn="base" hangingPunct="1">
              <a:spcBef>
                <a:spcPct val="0"/>
              </a:spcBef>
              <a:spcAft>
                <a:spcPct val="0"/>
              </a:spcAft>
              <a:defRPr kumimoji="1" sz="4400" b="1">
                <a:solidFill>
                  <a:schemeClr val="bg1"/>
                </a:solidFill>
                <a:latin typeface="Arial" charset="0"/>
              </a:defRPr>
            </a:lvl2pPr>
            <a:lvl3pPr algn="l" rtl="0" eaLnBrk="1" fontAlgn="base" hangingPunct="1">
              <a:spcBef>
                <a:spcPct val="0"/>
              </a:spcBef>
              <a:spcAft>
                <a:spcPct val="0"/>
              </a:spcAft>
              <a:defRPr kumimoji="1" sz="4400" b="1">
                <a:solidFill>
                  <a:schemeClr val="bg1"/>
                </a:solidFill>
                <a:latin typeface="Arial" charset="0"/>
              </a:defRPr>
            </a:lvl3pPr>
            <a:lvl4pPr algn="l" rtl="0" eaLnBrk="1" fontAlgn="base" hangingPunct="1">
              <a:spcBef>
                <a:spcPct val="0"/>
              </a:spcBef>
              <a:spcAft>
                <a:spcPct val="0"/>
              </a:spcAft>
              <a:defRPr kumimoji="1" sz="4400" b="1">
                <a:solidFill>
                  <a:schemeClr val="bg1"/>
                </a:solidFill>
                <a:latin typeface="Arial" charset="0"/>
              </a:defRPr>
            </a:lvl4pPr>
            <a:lvl5pPr algn="l" rtl="0" eaLnBrk="1" fontAlgn="base" hangingPunct="1">
              <a:spcBef>
                <a:spcPct val="0"/>
              </a:spcBef>
              <a:spcAft>
                <a:spcPct val="0"/>
              </a:spcAft>
              <a:defRPr kumimoji="1" sz="4400" b="1">
                <a:solidFill>
                  <a:schemeClr val="bg1"/>
                </a:solidFill>
                <a:latin typeface="Arial" charset="0"/>
              </a:defRPr>
            </a:lvl5pPr>
            <a:lvl6pPr marL="457200" algn="l" rtl="0" eaLnBrk="1" fontAlgn="base" hangingPunct="1">
              <a:spcBef>
                <a:spcPct val="0"/>
              </a:spcBef>
              <a:spcAft>
                <a:spcPct val="0"/>
              </a:spcAft>
              <a:defRPr kumimoji="1" sz="4400" b="1">
                <a:solidFill>
                  <a:schemeClr val="bg1"/>
                </a:solidFill>
                <a:latin typeface="Arial" charset="0"/>
              </a:defRPr>
            </a:lvl6pPr>
            <a:lvl7pPr marL="914400" algn="l" rtl="0" eaLnBrk="1" fontAlgn="base" hangingPunct="1">
              <a:spcBef>
                <a:spcPct val="0"/>
              </a:spcBef>
              <a:spcAft>
                <a:spcPct val="0"/>
              </a:spcAft>
              <a:defRPr kumimoji="1" sz="4400" b="1">
                <a:solidFill>
                  <a:schemeClr val="bg1"/>
                </a:solidFill>
                <a:latin typeface="Arial" charset="0"/>
              </a:defRPr>
            </a:lvl7pPr>
            <a:lvl8pPr marL="1371600" algn="l" rtl="0" eaLnBrk="1" fontAlgn="base" hangingPunct="1">
              <a:spcBef>
                <a:spcPct val="0"/>
              </a:spcBef>
              <a:spcAft>
                <a:spcPct val="0"/>
              </a:spcAft>
              <a:defRPr kumimoji="1" sz="4400" b="1">
                <a:solidFill>
                  <a:schemeClr val="bg1"/>
                </a:solidFill>
                <a:latin typeface="Arial" charset="0"/>
              </a:defRPr>
            </a:lvl8pPr>
            <a:lvl9pPr marL="1828800" algn="l" rtl="0" eaLnBrk="1" fontAlgn="base" hangingPunct="1">
              <a:spcBef>
                <a:spcPct val="0"/>
              </a:spcBef>
              <a:spcAft>
                <a:spcPct val="0"/>
              </a:spcAft>
              <a:defRPr kumimoji="1" sz="4400" b="1">
                <a:solidFill>
                  <a:schemeClr val="bg1"/>
                </a:solidFill>
                <a:latin typeface="Arial" charset="0"/>
              </a:defRPr>
            </a:lvl9pPr>
          </a:lstStyle>
          <a:p>
            <a:r>
              <a:rPr lang="en-US" sz="3200" dirty="0" smtClean="0">
                <a:solidFill>
                  <a:schemeClr val="tx1"/>
                </a:solidFill>
              </a:rPr>
              <a:t>UAMS COI Disclosure System</a:t>
            </a:r>
          </a:p>
          <a:p>
            <a:r>
              <a:rPr lang="en-US" sz="2000" dirty="0">
                <a:solidFill>
                  <a:schemeClr val="tx1"/>
                </a:solidFill>
              </a:rPr>
              <a:t>How to Update or Submit Your Annual </a:t>
            </a:r>
            <a:r>
              <a:rPr lang="en-US" sz="2000" dirty="0" smtClean="0">
                <a:solidFill>
                  <a:schemeClr val="tx1"/>
                </a:solidFill>
              </a:rPr>
              <a:t>Disclosure</a:t>
            </a:r>
            <a:endParaRPr lang="en-US" sz="2000" dirty="0">
              <a:solidFill>
                <a:schemeClr val="tx1"/>
              </a:solidFill>
            </a:endParaRPr>
          </a:p>
        </p:txBody>
      </p:sp>
      <p:grpSp>
        <p:nvGrpSpPr>
          <p:cNvPr id="39" name="Group 38"/>
          <p:cNvGrpSpPr/>
          <p:nvPr/>
        </p:nvGrpSpPr>
        <p:grpSpPr>
          <a:xfrm>
            <a:off x="152400" y="121754"/>
            <a:ext cx="1524000" cy="868846"/>
            <a:chOff x="0" y="45554"/>
            <a:chExt cx="1828800" cy="1021246"/>
          </a:xfrm>
        </p:grpSpPr>
        <p:sp>
          <p:nvSpPr>
            <p:cNvPr id="40" name="AutoShape 5"/>
            <p:cNvSpPr>
              <a:spLocks noChangeArrowheads="1"/>
            </p:cNvSpPr>
            <p:nvPr/>
          </p:nvSpPr>
          <p:spPr bwMode="auto">
            <a:xfrm>
              <a:off x="0" y="45554"/>
              <a:ext cx="1828800" cy="1021246"/>
            </a:xfrm>
            <a:prstGeom prst="roundRect">
              <a:avLst>
                <a:gd name="adj" fmla="val 16667"/>
              </a:avLst>
            </a:prstGeom>
            <a:gradFill rotWithShape="1">
              <a:gsLst>
                <a:gs pos="0">
                  <a:srgbClr val="339966"/>
                </a:gs>
                <a:gs pos="100000">
                  <a:srgbClr val="339966">
                    <a:gamma/>
                    <a:shade val="46275"/>
                    <a:invGamma/>
                  </a:srgbClr>
                </a:gs>
              </a:gsLst>
              <a:lin ang="5400000" scaled="1"/>
            </a:gradFill>
            <a:ln w="9525" algn="in">
              <a:solidFill>
                <a:srgbClr val="000000"/>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AutoShape 6"/>
            <p:cNvSpPr>
              <a:spLocks noChangeArrowheads="1"/>
            </p:cNvSpPr>
            <p:nvPr/>
          </p:nvSpPr>
          <p:spPr bwMode="auto">
            <a:xfrm>
              <a:off x="79298" y="102927"/>
              <a:ext cx="1696528" cy="896060"/>
            </a:xfrm>
            <a:prstGeom prst="roundRect">
              <a:avLst>
                <a:gd name="adj" fmla="val 16667"/>
              </a:avLst>
            </a:prstGeom>
            <a:noFill/>
            <a:ln w="38100" algn="in">
              <a:solidFill>
                <a:srgbClr val="FFFFFF"/>
              </a:solidFill>
              <a:round/>
              <a:headEnd/>
              <a:tailEnd/>
            </a:ln>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42" name="Group 10"/>
            <p:cNvGrpSpPr>
              <a:grpSpLocks/>
            </p:cNvGrpSpPr>
            <p:nvPr/>
          </p:nvGrpSpPr>
          <p:grpSpPr bwMode="auto">
            <a:xfrm>
              <a:off x="330092" y="873277"/>
              <a:ext cx="1160013" cy="41123"/>
              <a:chOff x="109423200" y="106822875"/>
              <a:chExt cx="2825114" cy="91439"/>
            </a:xfrm>
          </p:grpSpPr>
          <p:sp>
            <p:nvSpPr>
              <p:cNvPr id="46" name="Oval 11"/>
              <p:cNvSpPr>
                <a:spLocks noChangeArrowheads="1"/>
              </p:cNvSpPr>
              <p:nvPr/>
            </p:nvSpPr>
            <p:spPr bwMode="auto">
              <a:xfrm>
                <a:off x="109423200" y="1068228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Oval 12"/>
              <p:cNvSpPr>
                <a:spLocks noChangeArrowheads="1"/>
              </p:cNvSpPr>
              <p:nvPr/>
            </p:nvSpPr>
            <p:spPr bwMode="auto">
              <a:xfrm>
                <a:off x="112156875" y="1068228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43" name="Group 42"/>
            <p:cNvGrpSpPr>
              <a:grpSpLocks/>
            </p:cNvGrpSpPr>
            <p:nvPr/>
          </p:nvGrpSpPr>
          <p:grpSpPr bwMode="auto">
            <a:xfrm>
              <a:off x="330734" y="182165"/>
              <a:ext cx="1160013" cy="41124"/>
              <a:chOff x="109537500" y="106937175"/>
              <a:chExt cx="2825114" cy="91439"/>
            </a:xfrm>
          </p:grpSpPr>
          <p:sp>
            <p:nvSpPr>
              <p:cNvPr id="44" name="Oval 14"/>
              <p:cNvSpPr>
                <a:spLocks noChangeArrowheads="1"/>
              </p:cNvSpPr>
              <p:nvPr/>
            </p:nvSpPr>
            <p:spPr bwMode="auto">
              <a:xfrm>
                <a:off x="109537500" y="1069371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Oval 15"/>
              <p:cNvSpPr>
                <a:spLocks noChangeArrowheads="1"/>
              </p:cNvSpPr>
              <p:nvPr/>
            </p:nvSpPr>
            <p:spPr bwMode="auto">
              <a:xfrm>
                <a:off x="112271175" y="1069371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27" y="2286000"/>
            <a:ext cx="8914160" cy="2662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rame 6"/>
          <p:cNvSpPr/>
          <p:nvPr/>
        </p:nvSpPr>
        <p:spPr>
          <a:xfrm>
            <a:off x="8254285" y="4583806"/>
            <a:ext cx="838199" cy="300038"/>
          </a:xfrm>
          <a:prstGeom prst="frame">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350" y="325959"/>
            <a:ext cx="1262035" cy="42293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2" y="3946765"/>
            <a:ext cx="9097266" cy="2847927"/>
          </a:xfrm>
          <a:prstGeom prst="rect">
            <a:avLst/>
          </a:prstGeom>
        </p:spPr>
      </p:pic>
    </p:spTree>
    <p:extLst>
      <p:ext uri="{BB962C8B-B14F-4D97-AF65-F5344CB8AC3E}">
        <p14:creationId xmlns:p14="http://schemas.microsoft.com/office/powerpoint/2010/main" val="2372618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85358-F4F6-47C2-9FA4-CBE0B8D5EE47}" type="datetime1">
              <a:rPr lang="en-US" smtClean="0"/>
              <a:t>10/11/2020</a:t>
            </a:fld>
            <a:endParaRPr lang="en-US"/>
          </a:p>
        </p:txBody>
      </p:sp>
      <p:sp>
        <p:nvSpPr>
          <p:cNvPr id="3" name="Slide Number Placeholder 2"/>
          <p:cNvSpPr>
            <a:spLocks noGrp="1"/>
          </p:cNvSpPr>
          <p:nvPr>
            <p:ph type="sldNum" sz="quarter" idx="12"/>
          </p:nvPr>
        </p:nvSpPr>
        <p:spPr/>
        <p:txBody>
          <a:bodyPr/>
          <a:lstStyle/>
          <a:p>
            <a:fld id="{607EF972-E1E5-49E6-8EEF-4931F43465B5}" type="slidenum">
              <a:rPr lang="en-US" smtClean="0"/>
              <a:t>9</a:t>
            </a:fld>
            <a:endParaRPr lang="en-US"/>
          </a:p>
        </p:txBody>
      </p:sp>
      <p:pic>
        <p:nvPicPr>
          <p:cNvPr id="4" name="Picture 2" descr="road_png_stock_by_doloresdevelde-d55c9nc[1]"/>
          <p:cNvPicPr>
            <a:picLocks noChangeAspect="1" noChangeArrowheads="1"/>
          </p:cNvPicPr>
          <p:nvPr/>
        </p:nvPicPr>
        <p:blipFill>
          <a:blip r:embed="rId2">
            <a:extLst>
              <a:ext uri="{28A0092B-C50C-407E-A947-70E740481C1C}">
                <a14:useLocalDpi xmlns:a14="http://schemas.microsoft.com/office/drawing/2010/main" val="0"/>
              </a:ext>
            </a:extLst>
          </a:blip>
          <a:srcRect l="1886" t="1909" r="24" b="-3629"/>
          <a:stretch>
            <a:fillRect/>
          </a:stretch>
        </p:blipFill>
        <p:spPr bwMode="auto">
          <a:xfrm>
            <a:off x="-2" y="-35206"/>
            <a:ext cx="9144002" cy="71408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Rectangle 4"/>
          <p:cNvSpPr/>
          <p:nvPr/>
        </p:nvSpPr>
        <p:spPr>
          <a:xfrm>
            <a:off x="451" y="-9055"/>
            <a:ext cx="9191298" cy="6858000"/>
          </a:xfrm>
          <a:prstGeom prst="rect">
            <a:avLst/>
          </a:prstGeom>
          <a:solidFill>
            <a:srgbClr val="FFFFFF">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sandlinmalindak.UAMS\Pictures\Pictures\UAM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6071596"/>
            <a:ext cx="1191285" cy="786404"/>
          </a:xfrm>
          <a:prstGeom prst="rect">
            <a:avLst/>
          </a:prstGeom>
          <a:noFill/>
          <a:extLst>
            <a:ext uri="{909E8E84-426E-40DD-AFC4-6F175D3DCCD1}">
              <a14:hiddenFill xmlns:a14="http://schemas.microsoft.com/office/drawing/2010/main">
                <a:solidFill>
                  <a:srgbClr val="FFFFFF"/>
                </a:solidFill>
              </a14:hiddenFill>
            </a:ext>
          </a:extLst>
        </p:spPr>
      </p:pic>
      <p:sp>
        <p:nvSpPr>
          <p:cNvPr id="31" name="Date Placeholder 3"/>
          <p:cNvSpPr txBox="1">
            <a:spLocks/>
          </p:cNvSpPr>
          <p:nvPr/>
        </p:nvSpPr>
        <p:spPr>
          <a:xfrm>
            <a:off x="0" y="6485211"/>
            <a:ext cx="1066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B3154A-F381-46EB-B615-A9EE8C7853EB}" type="datetime1">
              <a:rPr lang="en-US" smtClean="0"/>
              <a:pPr/>
              <a:t>10/11/2020</a:t>
            </a:fld>
            <a:endParaRPr lang="en-US" dirty="0"/>
          </a:p>
        </p:txBody>
      </p:sp>
      <p:sp>
        <p:nvSpPr>
          <p:cNvPr id="27" name="Rectangle 26"/>
          <p:cNvSpPr/>
          <p:nvPr/>
        </p:nvSpPr>
        <p:spPr>
          <a:xfrm>
            <a:off x="-47297" y="0"/>
            <a:ext cx="9191298" cy="1150664"/>
          </a:xfrm>
          <a:prstGeom prst="rect">
            <a:avLst/>
          </a:prstGeom>
          <a:solidFill>
            <a:schemeClr val="tx2">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52400" y="121754"/>
            <a:ext cx="1524000" cy="868846"/>
            <a:chOff x="0" y="45554"/>
            <a:chExt cx="1828800" cy="1021246"/>
          </a:xfrm>
        </p:grpSpPr>
        <p:sp>
          <p:nvSpPr>
            <p:cNvPr id="40" name="AutoShape 5"/>
            <p:cNvSpPr>
              <a:spLocks noChangeArrowheads="1"/>
            </p:cNvSpPr>
            <p:nvPr/>
          </p:nvSpPr>
          <p:spPr bwMode="auto">
            <a:xfrm>
              <a:off x="0" y="45554"/>
              <a:ext cx="1828800" cy="1021246"/>
            </a:xfrm>
            <a:prstGeom prst="roundRect">
              <a:avLst>
                <a:gd name="adj" fmla="val 16667"/>
              </a:avLst>
            </a:prstGeom>
            <a:gradFill rotWithShape="1">
              <a:gsLst>
                <a:gs pos="0">
                  <a:srgbClr val="339966"/>
                </a:gs>
                <a:gs pos="100000">
                  <a:srgbClr val="339966">
                    <a:gamma/>
                    <a:shade val="46275"/>
                    <a:invGamma/>
                  </a:srgbClr>
                </a:gs>
              </a:gsLst>
              <a:lin ang="5400000" scaled="1"/>
            </a:gradFill>
            <a:ln w="9525" algn="in">
              <a:solidFill>
                <a:srgbClr val="000000"/>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AutoShape 6"/>
            <p:cNvSpPr>
              <a:spLocks noChangeArrowheads="1"/>
            </p:cNvSpPr>
            <p:nvPr/>
          </p:nvSpPr>
          <p:spPr bwMode="auto">
            <a:xfrm>
              <a:off x="79298" y="102927"/>
              <a:ext cx="1696528" cy="896060"/>
            </a:xfrm>
            <a:prstGeom prst="roundRect">
              <a:avLst>
                <a:gd name="adj" fmla="val 16667"/>
              </a:avLst>
            </a:prstGeom>
            <a:noFill/>
            <a:ln w="38100" algn="in">
              <a:solidFill>
                <a:srgbClr val="FFFFFF"/>
              </a:solidFill>
              <a:round/>
              <a:headEnd/>
              <a:tailEnd/>
            </a:ln>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42" name="Group 10"/>
            <p:cNvGrpSpPr>
              <a:grpSpLocks/>
            </p:cNvGrpSpPr>
            <p:nvPr/>
          </p:nvGrpSpPr>
          <p:grpSpPr bwMode="auto">
            <a:xfrm>
              <a:off x="330092" y="873277"/>
              <a:ext cx="1160013" cy="41123"/>
              <a:chOff x="109423200" y="106822875"/>
              <a:chExt cx="2825114" cy="91439"/>
            </a:xfrm>
          </p:grpSpPr>
          <p:sp>
            <p:nvSpPr>
              <p:cNvPr id="46" name="Oval 11"/>
              <p:cNvSpPr>
                <a:spLocks noChangeArrowheads="1"/>
              </p:cNvSpPr>
              <p:nvPr/>
            </p:nvSpPr>
            <p:spPr bwMode="auto">
              <a:xfrm>
                <a:off x="109423200" y="1068228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Oval 12"/>
              <p:cNvSpPr>
                <a:spLocks noChangeArrowheads="1"/>
              </p:cNvSpPr>
              <p:nvPr/>
            </p:nvSpPr>
            <p:spPr bwMode="auto">
              <a:xfrm>
                <a:off x="112156875" y="1068228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43" name="Group 42"/>
            <p:cNvGrpSpPr>
              <a:grpSpLocks/>
            </p:cNvGrpSpPr>
            <p:nvPr/>
          </p:nvGrpSpPr>
          <p:grpSpPr bwMode="auto">
            <a:xfrm>
              <a:off x="330734" y="182165"/>
              <a:ext cx="1160013" cy="41124"/>
              <a:chOff x="109537500" y="106937175"/>
              <a:chExt cx="2825114" cy="91439"/>
            </a:xfrm>
          </p:grpSpPr>
          <p:sp>
            <p:nvSpPr>
              <p:cNvPr id="44" name="Oval 14"/>
              <p:cNvSpPr>
                <a:spLocks noChangeArrowheads="1"/>
              </p:cNvSpPr>
              <p:nvPr/>
            </p:nvSpPr>
            <p:spPr bwMode="auto">
              <a:xfrm>
                <a:off x="109537500" y="1069371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Oval 15"/>
              <p:cNvSpPr>
                <a:spLocks noChangeArrowheads="1"/>
              </p:cNvSpPr>
              <p:nvPr/>
            </p:nvSpPr>
            <p:spPr bwMode="auto">
              <a:xfrm>
                <a:off x="112271175" y="106937175"/>
                <a:ext cx="91439" cy="91439"/>
              </a:xfrm>
              <a:prstGeom prst="ellipse">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lgn="in">
                <a:solidFill>
                  <a:srgbClr val="7F7F7F"/>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sp>
        <p:nvSpPr>
          <p:cNvPr id="24" name="Content Placeholder 2"/>
          <p:cNvSpPr txBox="1">
            <a:spLocks/>
          </p:cNvSpPr>
          <p:nvPr/>
        </p:nvSpPr>
        <p:spPr>
          <a:xfrm>
            <a:off x="1" y="1150664"/>
            <a:ext cx="9116084" cy="197353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dirty="0" smtClean="0"/>
              <a:t>Disclosure Details Page:  Click on Add Disclosure to add information about an outside interest. </a:t>
            </a:r>
            <a:r>
              <a:rPr lang="en-US" sz="1400" dirty="0" smtClean="0"/>
              <a:t>(Move through the next five slides for detailed instructions on adding a disclosure. </a:t>
            </a:r>
          </a:p>
          <a:p>
            <a:pPr marL="0" indent="0" algn="ctr">
              <a:spcBef>
                <a:spcPts val="0"/>
              </a:spcBef>
              <a:buFont typeface="Arial" panose="020B0604020202020204" pitchFamily="34" charset="0"/>
              <a:buNone/>
            </a:pPr>
            <a:r>
              <a:rPr lang="en-US" sz="1400" dirty="0" smtClean="0"/>
              <a:t>Advance to slide 14 if you do not need instructions on adding disclosures.) </a:t>
            </a:r>
          </a:p>
          <a:p>
            <a:pPr marL="0" indent="0" algn="ctr">
              <a:spcBef>
                <a:spcPts val="0"/>
              </a:spcBef>
              <a:buNone/>
            </a:pPr>
            <a:endParaRPr lang="en-US" sz="1400" i="1" dirty="0" smtClean="0">
              <a:solidFill>
                <a:srgbClr val="FF0000"/>
              </a:solidFill>
            </a:endParaRPr>
          </a:p>
          <a:p>
            <a:pPr marL="0" indent="0" algn="ctr">
              <a:spcBef>
                <a:spcPts val="0"/>
              </a:spcBef>
              <a:buNone/>
            </a:pPr>
            <a:r>
              <a:rPr lang="en-US" sz="1600" b="1" u="sng" dirty="0" smtClean="0">
                <a:solidFill>
                  <a:srgbClr val="FF0000"/>
                </a:solidFill>
              </a:rPr>
              <a:t>If </a:t>
            </a:r>
            <a:r>
              <a:rPr lang="en-US" sz="1600" b="1" u="sng" dirty="0">
                <a:solidFill>
                  <a:srgbClr val="FF0000"/>
                </a:solidFill>
              </a:rPr>
              <a:t>you have previously disclosed in this </a:t>
            </a:r>
            <a:r>
              <a:rPr lang="en-US" sz="1600" b="1" u="sng" dirty="0" smtClean="0">
                <a:solidFill>
                  <a:srgbClr val="FF0000"/>
                </a:solidFill>
              </a:rPr>
              <a:t>system</a:t>
            </a:r>
            <a:r>
              <a:rPr lang="en-US" sz="1600" b="1" dirty="0" smtClean="0">
                <a:solidFill>
                  <a:srgbClr val="FF0000"/>
                </a:solidFill>
              </a:rPr>
              <a:t>:</a:t>
            </a:r>
          </a:p>
          <a:p>
            <a:pPr marL="0" indent="0">
              <a:spcBef>
                <a:spcPts val="0"/>
              </a:spcBef>
              <a:buNone/>
            </a:pPr>
            <a:r>
              <a:rPr lang="en-US" sz="1600" dirty="0" smtClean="0">
                <a:solidFill>
                  <a:srgbClr val="FF0000"/>
                </a:solidFill>
              </a:rPr>
              <a:t>		1</a:t>
            </a:r>
            <a:r>
              <a:rPr lang="en-US" sz="1600" dirty="0">
                <a:solidFill>
                  <a:srgbClr val="FF0000"/>
                </a:solidFill>
              </a:rPr>
              <a:t>) add new </a:t>
            </a:r>
            <a:r>
              <a:rPr lang="en-US" sz="1600" dirty="0" smtClean="0">
                <a:solidFill>
                  <a:srgbClr val="FF0000"/>
                </a:solidFill>
              </a:rPr>
              <a:t>disclosures 	      3</a:t>
            </a:r>
            <a:r>
              <a:rPr lang="en-US" sz="1600" dirty="0">
                <a:solidFill>
                  <a:srgbClr val="FF0000"/>
                </a:solidFill>
              </a:rPr>
              <a:t>) remove disclosures that no longer </a:t>
            </a:r>
            <a:r>
              <a:rPr lang="en-US" sz="1600" dirty="0" smtClean="0">
                <a:solidFill>
                  <a:srgbClr val="FF0000"/>
                </a:solidFill>
              </a:rPr>
              <a:t>exist</a:t>
            </a:r>
          </a:p>
          <a:p>
            <a:pPr marL="0" indent="0">
              <a:spcBef>
                <a:spcPts val="0"/>
              </a:spcBef>
              <a:buNone/>
            </a:pPr>
            <a:r>
              <a:rPr lang="en-US" sz="1600" dirty="0">
                <a:solidFill>
                  <a:srgbClr val="FF0000"/>
                </a:solidFill>
              </a:rPr>
              <a:t>	</a:t>
            </a:r>
            <a:r>
              <a:rPr lang="en-US" sz="1600" dirty="0" smtClean="0">
                <a:solidFill>
                  <a:srgbClr val="FF0000"/>
                </a:solidFill>
              </a:rPr>
              <a:t>	</a:t>
            </a:r>
            <a:r>
              <a:rPr lang="en-US" sz="1600" dirty="0">
                <a:solidFill>
                  <a:srgbClr val="FF0000"/>
                </a:solidFill>
              </a:rPr>
              <a:t>2) review previous </a:t>
            </a:r>
            <a:r>
              <a:rPr lang="en-US" sz="1600" dirty="0" smtClean="0">
                <a:solidFill>
                  <a:srgbClr val="FF0000"/>
                </a:solidFill>
              </a:rPr>
              <a:t>disclosures 	      4) click Continue </a:t>
            </a:r>
            <a:endParaRPr lang="en-US" sz="1600" dirty="0" smtClean="0"/>
          </a:p>
          <a:p>
            <a:pPr marL="0" indent="0" algn="ctr">
              <a:spcBef>
                <a:spcPts val="0"/>
              </a:spcBef>
              <a:buNone/>
            </a:pPr>
            <a:endParaRPr lang="en-US" sz="1600" dirty="0" smtClean="0">
              <a:solidFill>
                <a:srgbClr val="FF0000"/>
              </a:solidFill>
            </a:endParaRPr>
          </a:p>
        </p:txBody>
      </p:sp>
      <p:sp>
        <p:nvSpPr>
          <p:cNvPr id="35" name="Title 1"/>
          <p:cNvSpPr txBox="1">
            <a:spLocks/>
          </p:cNvSpPr>
          <p:nvPr/>
        </p:nvSpPr>
        <p:spPr bwMode="auto">
          <a:xfrm>
            <a:off x="1676400" y="76200"/>
            <a:ext cx="6143626"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kumimoji="1" lang="en-US" sz="4400" b="1" i="0" u="none" strike="noStrike" kern="0" cap="none" spc="0" normalizeH="0" baseline="0" noProof="0" smtClean="0">
                <a:ln>
                  <a:noFill/>
                </a:ln>
                <a:solidFill>
                  <a:srgbClr val="FFFFFF"/>
                </a:solidFill>
                <a:effectLst/>
                <a:uLnTx/>
                <a:uFillTx/>
                <a:latin typeface="+mj-lt"/>
                <a:ea typeface="+mj-ea"/>
                <a:cs typeface="+mj-cs"/>
              </a:defRPr>
            </a:lvl1pPr>
            <a:lvl2pPr algn="l" rtl="0" eaLnBrk="1" fontAlgn="base" hangingPunct="1">
              <a:spcBef>
                <a:spcPct val="0"/>
              </a:spcBef>
              <a:spcAft>
                <a:spcPct val="0"/>
              </a:spcAft>
              <a:defRPr kumimoji="1" sz="4400" b="1">
                <a:solidFill>
                  <a:schemeClr val="bg1"/>
                </a:solidFill>
                <a:latin typeface="Arial" charset="0"/>
              </a:defRPr>
            </a:lvl2pPr>
            <a:lvl3pPr algn="l" rtl="0" eaLnBrk="1" fontAlgn="base" hangingPunct="1">
              <a:spcBef>
                <a:spcPct val="0"/>
              </a:spcBef>
              <a:spcAft>
                <a:spcPct val="0"/>
              </a:spcAft>
              <a:defRPr kumimoji="1" sz="4400" b="1">
                <a:solidFill>
                  <a:schemeClr val="bg1"/>
                </a:solidFill>
                <a:latin typeface="Arial" charset="0"/>
              </a:defRPr>
            </a:lvl3pPr>
            <a:lvl4pPr algn="l" rtl="0" eaLnBrk="1" fontAlgn="base" hangingPunct="1">
              <a:spcBef>
                <a:spcPct val="0"/>
              </a:spcBef>
              <a:spcAft>
                <a:spcPct val="0"/>
              </a:spcAft>
              <a:defRPr kumimoji="1" sz="4400" b="1">
                <a:solidFill>
                  <a:schemeClr val="bg1"/>
                </a:solidFill>
                <a:latin typeface="Arial" charset="0"/>
              </a:defRPr>
            </a:lvl4pPr>
            <a:lvl5pPr algn="l" rtl="0" eaLnBrk="1" fontAlgn="base" hangingPunct="1">
              <a:spcBef>
                <a:spcPct val="0"/>
              </a:spcBef>
              <a:spcAft>
                <a:spcPct val="0"/>
              </a:spcAft>
              <a:defRPr kumimoji="1" sz="4400" b="1">
                <a:solidFill>
                  <a:schemeClr val="bg1"/>
                </a:solidFill>
                <a:latin typeface="Arial" charset="0"/>
              </a:defRPr>
            </a:lvl5pPr>
            <a:lvl6pPr marL="457200" algn="l" rtl="0" eaLnBrk="1" fontAlgn="base" hangingPunct="1">
              <a:spcBef>
                <a:spcPct val="0"/>
              </a:spcBef>
              <a:spcAft>
                <a:spcPct val="0"/>
              </a:spcAft>
              <a:defRPr kumimoji="1" sz="4400" b="1">
                <a:solidFill>
                  <a:schemeClr val="bg1"/>
                </a:solidFill>
                <a:latin typeface="Arial" charset="0"/>
              </a:defRPr>
            </a:lvl6pPr>
            <a:lvl7pPr marL="914400" algn="l" rtl="0" eaLnBrk="1" fontAlgn="base" hangingPunct="1">
              <a:spcBef>
                <a:spcPct val="0"/>
              </a:spcBef>
              <a:spcAft>
                <a:spcPct val="0"/>
              </a:spcAft>
              <a:defRPr kumimoji="1" sz="4400" b="1">
                <a:solidFill>
                  <a:schemeClr val="bg1"/>
                </a:solidFill>
                <a:latin typeface="Arial" charset="0"/>
              </a:defRPr>
            </a:lvl7pPr>
            <a:lvl8pPr marL="1371600" algn="l" rtl="0" eaLnBrk="1" fontAlgn="base" hangingPunct="1">
              <a:spcBef>
                <a:spcPct val="0"/>
              </a:spcBef>
              <a:spcAft>
                <a:spcPct val="0"/>
              </a:spcAft>
              <a:defRPr kumimoji="1" sz="4400" b="1">
                <a:solidFill>
                  <a:schemeClr val="bg1"/>
                </a:solidFill>
                <a:latin typeface="Arial" charset="0"/>
              </a:defRPr>
            </a:lvl8pPr>
            <a:lvl9pPr marL="1828800" algn="l" rtl="0" eaLnBrk="1" fontAlgn="base" hangingPunct="1">
              <a:spcBef>
                <a:spcPct val="0"/>
              </a:spcBef>
              <a:spcAft>
                <a:spcPct val="0"/>
              </a:spcAft>
              <a:defRPr kumimoji="1" sz="4400" b="1">
                <a:solidFill>
                  <a:schemeClr val="bg1"/>
                </a:solidFill>
                <a:latin typeface="Arial" charset="0"/>
              </a:defRPr>
            </a:lvl9pPr>
          </a:lstStyle>
          <a:p>
            <a:r>
              <a:rPr lang="en-US" sz="3200" dirty="0" smtClean="0">
                <a:solidFill>
                  <a:schemeClr val="tx1"/>
                </a:solidFill>
              </a:rPr>
              <a:t>UAMS COI Disclosure System</a:t>
            </a:r>
            <a:br>
              <a:rPr lang="en-US" sz="3200" dirty="0" smtClean="0">
                <a:solidFill>
                  <a:schemeClr val="tx1"/>
                </a:solidFill>
              </a:rPr>
            </a:br>
            <a:r>
              <a:rPr lang="en-US" sz="2000" dirty="0">
                <a:solidFill>
                  <a:schemeClr val="tx1"/>
                </a:solidFill>
              </a:rPr>
              <a:t>How to Update or Submit Your Annual </a:t>
            </a:r>
            <a:r>
              <a:rPr lang="en-US" sz="2000" dirty="0" smtClean="0">
                <a:solidFill>
                  <a:schemeClr val="tx1"/>
                </a:solidFill>
              </a:rPr>
              <a:t>Disclosure</a:t>
            </a:r>
            <a:endParaRPr lang="en-US" sz="2000" dirty="0">
              <a:solidFill>
                <a:schemeClr val="tx1"/>
              </a:solidFill>
            </a:endParaRPr>
          </a:p>
        </p:txBody>
      </p:sp>
      <p:sp>
        <p:nvSpPr>
          <p:cNvPr id="9" name="TextBox 8"/>
          <p:cNvSpPr txBox="1"/>
          <p:nvPr/>
        </p:nvSpPr>
        <p:spPr>
          <a:xfrm>
            <a:off x="585191" y="4191000"/>
            <a:ext cx="410723" cy="369332"/>
          </a:xfrm>
          <a:prstGeom prst="rect">
            <a:avLst/>
          </a:prstGeom>
          <a:noFill/>
        </p:spPr>
        <p:txBody>
          <a:bodyPr wrap="square" rtlCol="0">
            <a:spAutoFit/>
          </a:bodyPr>
          <a:lstStyle/>
          <a:p>
            <a:r>
              <a:rPr lang="en-US" dirty="0" smtClean="0">
                <a:solidFill>
                  <a:srgbClr val="FF0000"/>
                </a:solidFill>
              </a:rPr>
              <a:t> </a:t>
            </a:r>
            <a:endParaRPr lang="en-US" dirty="0"/>
          </a:p>
        </p:txBody>
      </p:sp>
      <p:sp>
        <p:nvSpPr>
          <p:cNvPr id="37" name="TextBox 36"/>
          <p:cNvSpPr txBox="1"/>
          <p:nvPr/>
        </p:nvSpPr>
        <p:spPr>
          <a:xfrm>
            <a:off x="585191" y="5377935"/>
            <a:ext cx="410723" cy="369332"/>
          </a:xfrm>
          <a:prstGeom prst="rect">
            <a:avLst/>
          </a:prstGeom>
          <a:noFill/>
        </p:spPr>
        <p:txBody>
          <a:bodyPr wrap="square" rtlCol="0">
            <a:spAutoFit/>
          </a:bodyPr>
          <a:lstStyle/>
          <a:p>
            <a:r>
              <a:rPr lang="en-US" dirty="0" smtClean="0">
                <a:solidFill>
                  <a:srgbClr val="FF0000"/>
                </a:solidFill>
              </a:rPr>
              <a:t> </a:t>
            </a:r>
            <a:endParaRPr lang="en-US" dirty="0"/>
          </a:p>
        </p:txBody>
      </p:sp>
      <p:sp>
        <p:nvSpPr>
          <p:cNvPr id="50" name="Frame 49"/>
          <p:cNvSpPr/>
          <p:nvPr/>
        </p:nvSpPr>
        <p:spPr>
          <a:xfrm>
            <a:off x="6608087" y="5377935"/>
            <a:ext cx="402313" cy="369332"/>
          </a:xfrm>
          <a:prstGeom prst="frame">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Frame 50"/>
          <p:cNvSpPr/>
          <p:nvPr/>
        </p:nvSpPr>
        <p:spPr>
          <a:xfrm>
            <a:off x="2209800" y="5349164"/>
            <a:ext cx="3505200" cy="722432"/>
          </a:xfrm>
          <a:prstGeom prst="frame">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Frame 51"/>
          <p:cNvSpPr/>
          <p:nvPr/>
        </p:nvSpPr>
        <p:spPr>
          <a:xfrm>
            <a:off x="1638837" y="4221326"/>
            <a:ext cx="1524000" cy="426874"/>
          </a:xfrm>
          <a:prstGeom prst="frame">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482" y="3077114"/>
            <a:ext cx="7620000" cy="3173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rame 6"/>
          <p:cNvSpPr/>
          <p:nvPr/>
        </p:nvSpPr>
        <p:spPr>
          <a:xfrm>
            <a:off x="176011" y="4078998"/>
            <a:ext cx="1327455" cy="426874"/>
          </a:xfrm>
          <a:prstGeom prst="frame">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Frame 53"/>
          <p:cNvSpPr/>
          <p:nvPr/>
        </p:nvSpPr>
        <p:spPr>
          <a:xfrm>
            <a:off x="699139" y="5088642"/>
            <a:ext cx="4330061" cy="426874"/>
          </a:xfrm>
          <a:prstGeom prst="frame">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Frame 54"/>
          <p:cNvSpPr/>
          <p:nvPr/>
        </p:nvSpPr>
        <p:spPr>
          <a:xfrm>
            <a:off x="7238999" y="5943600"/>
            <a:ext cx="685801" cy="307100"/>
          </a:xfrm>
          <a:prstGeom prst="frame">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Frame 55"/>
          <p:cNvSpPr/>
          <p:nvPr/>
        </p:nvSpPr>
        <p:spPr>
          <a:xfrm>
            <a:off x="6934200" y="5081129"/>
            <a:ext cx="457200" cy="426874"/>
          </a:xfrm>
          <a:prstGeom prst="frame">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350" y="325959"/>
            <a:ext cx="1262035" cy="422934"/>
          </a:xfrm>
          <a:prstGeom prst="rect">
            <a:avLst/>
          </a:prstGeom>
        </p:spPr>
      </p:pic>
    </p:spTree>
    <p:extLst>
      <p:ext uri="{BB962C8B-B14F-4D97-AF65-F5344CB8AC3E}">
        <p14:creationId xmlns:p14="http://schemas.microsoft.com/office/powerpoint/2010/main" val="28749373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1304</TotalTime>
  <Words>791</Words>
  <Application>Microsoft Office PowerPoint</Application>
  <PresentationFormat>On-screen Show (4:3)</PresentationFormat>
  <Paragraphs>100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Black</vt:lpstr>
      <vt:lpstr>Calibri</vt:lpstr>
      <vt:lpstr>Times New Roman</vt:lpstr>
      <vt:lpstr>Office Theme</vt:lpstr>
      <vt:lpstr>How to Submit or Update Your  Annual COI Disclosure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Arkansas for Medical Sciences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Williams</dc:creator>
  <cp:lastModifiedBy>Principe, Philip</cp:lastModifiedBy>
  <cp:revision>109</cp:revision>
  <dcterms:created xsi:type="dcterms:W3CDTF">2012-09-18T21:09:42Z</dcterms:created>
  <dcterms:modified xsi:type="dcterms:W3CDTF">2020-10-11T18:55:27Z</dcterms:modified>
</cp:coreProperties>
</file>