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57" r:id="rId4"/>
    <p:sldId id="258" r:id="rId5"/>
    <p:sldId id="269" r:id="rId6"/>
    <p:sldId id="270" r:id="rId7"/>
    <p:sldId id="262" r:id="rId8"/>
    <p:sldId id="271" r:id="rId9"/>
    <p:sldId id="263"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C4C4"/>
    <a:srgbClr val="9D2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varScale="1">
        <p:scale>
          <a:sx n="104" d="100"/>
          <a:sy n="104" d="100"/>
        </p:scale>
        <p:origin x="144" y="7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8E61F52-0DDC-42AA-8E08-C9817CB04AD4}" type="datetimeFigureOut">
              <a:rPr lang="en-US" smtClean="0"/>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104559-1CD5-4D51-9786-C3CF795E069E}" type="slidenum">
              <a:rPr lang="en-US" smtClean="0"/>
              <a:t>‹#›</a:t>
            </a:fld>
            <a:endParaRPr lang="en-US"/>
          </a:p>
        </p:txBody>
      </p:sp>
    </p:spTree>
    <p:extLst>
      <p:ext uri="{BB962C8B-B14F-4D97-AF65-F5344CB8AC3E}">
        <p14:creationId xmlns:p14="http://schemas.microsoft.com/office/powerpoint/2010/main" val="3578414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61F52-0DDC-42AA-8E08-C9817CB04AD4}" type="datetimeFigureOut">
              <a:rPr lang="en-US" smtClean="0"/>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104559-1CD5-4D51-9786-C3CF795E069E}" type="slidenum">
              <a:rPr lang="en-US" smtClean="0"/>
              <a:t>‹#›</a:t>
            </a:fld>
            <a:endParaRPr lang="en-US"/>
          </a:p>
        </p:txBody>
      </p:sp>
    </p:spTree>
    <p:extLst>
      <p:ext uri="{BB962C8B-B14F-4D97-AF65-F5344CB8AC3E}">
        <p14:creationId xmlns:p14="http://schemas.microsoft.com/office/powerpoint/2010/main" val="1024653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61F52-0DDC-42AA-8E08-C9817CB04AD4}" type="datetimeFigureOut">
              <a:rPr lang="en-US" smtClean="0"/>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104559-1CD5-4D51-9786-C3CF795E069E}" type="slidenum">
              <a:rPr lang="en-US" smtClean="0"/>
              <a:t>‹#›</a:t>
            </a:fld>
            <a:endParaRPr lang="en-US"/>
          </a:p>
        </p:txBody>
      </p:sp>
    </p:spTree>
    <p:extLst>
      <p:ext uri="{BB962C8B-B14F-4D97-AF65-F5344CB8AC3E}">
        <p14:creationId xmlns:p14="http://schemas.microsoft.com/office/powerpoint/2010/main" val="3612856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61F52-0DDC-42AA-8E08-C9817CB04AD4}" type="datetimeFigureOut">
              <a:rPr lang="en-US" smtClean="0"/>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104559-1CD5-4D51-9786-C3CF795E069E}" type="slidenum">
              <a:rPr lang="en-US" smtClean="0"/>
              <a:t>‹#›</a:t>
            </a:fld>
            <a:endParaRPr lang="en-US"/>
          </a:p>
        </p:txBody>
      </p:sp>
    </p:spTree>
    <p:extLst>
      <p:ext uri="{BB962C8B-B14F-4D97-AF65-F5344CB8AC3E}">
        <p14:creationId xmlns:p14="http://schemas.microsoft.com/office/powerpoint/2010/main" val="2526075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8E61F52-0DDC-42AA-8E08-C9817CB04AD4}" type="datetimeFigureOut">
              <a:rPr lang="en-US" smtClean="0"/>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104559-1CD5-4D51-9786-C3CF795E069E}" type="slidenum">
              <a:rPr lang="en-US" smtClean="0"/>
              <a:t>‹#›</a:t>
            </a:fld>
            <a:endParaRPr lang="en-US"/>
          </a:p>
        </p:txBody>
      </p:sp>
    </p:spTree>
    <p:extLst>
      <p:ext uri="{BB962C8B-B14F-4D97-AF65-F5344CB8AC3E}">
        <p14:creationId xmlns:p14="http://schemas.microsoft.com/office/powerpoint/2010/main" val="180267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E61F52-0DDC-42AA-8E08-C9817CB04AD4}" type="datetimeFigureOut">
              <a:rPr lang="en-US" smtClean="0"/>
              <a:t>7/10/2023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104559-1CD5-4D51-9786-C3CF795E069E}" type="slidenum">
              <a:rPr lang="en-US" smtClean="0"/>
              <a:t>‹#›</a:t>
            </a:fld>
            <a:endParaRPr lang="en-US"/>
          </a:p>
        </p:txBody>
      </p:sp>
    </p:spTree>
    <p:extLst>
      <p:ext uri="{BB962C8B-B14F-4D97-AF65-F5344CB8AC3E}">
        <p14:creationId xmlns:p14="http://schemas.microsoft.com/office/powerpoint/2010/main" val="1990865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E61F52-0DDC-42AA-8E08-C9817CB04AD4}" type="datetimeFigureOut">
              <a:rPr lang="en-US" smtClean="0"/>
              <a:t>7/10/2023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104559-1CD5-4D51-9786-C3CF795E069E}" type="slidenum">
              <a:rPr lang="en-US" smtClean="0"/>
              <a:t>‹#›</a:t>
            </a:fld>
            <a:endParaRPr lang="en-US"/>
          </a:p>
        </p:txBody>
      </p:sp>
    </p:spTree>
    <p:extLst>
      <p:ext uri="{BB962C8B-B14F-4D97-AF65-F5344CB8AC3E}">
        <p14:creationId xmlns:p14="http://schemas.microsoft.com/office/powerpoint/2010/main" val="2679413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E61F52-0DDC-42AA-8E08-C9817CB04AD4}" type="datetimeFigureOut">
              <a:rPr lang="en-US" smtClean="0"/>
              <a:t>7/10/2023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104559-1CD5-4D51-9786-C3CF795E069E}" type="slidenum">
              <a:rPr lang="en-US" smtClean="0"/>
              <a:t>‹#›</a:t>
            </a:fld>
            <a:endParaRPr lang="en-US"/>
          </a:p>
        </p:txBody>
      </p:sp>
    </p:spTree>
    <p:extLst>
      <p:ext uri="{BB962C8B-B14F-4D97-AF65-F5344CB8AC3E}">
        <p14:creationId xmlns:p14="http://schemas.microsoft.com/office/powerpoint/2010/main" val="1876269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61F52-0DDC-42AA-8E08-C9817CB04AD4}" type="datetimeFigureOut">
              <a:rPr lang="en-US" smtClean="0"/>
              <a:t>7/10/2023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104559-1CD5-4D51-9786-C3CF795E069E}" type="slidenum">
              <a:rPr lang="en-US" smtClean="0"/>
              <a:t>‹#›</a:t>
            </a:fld>
            <a:endParaRPr lang="en-US"/>
          </a:p>
        </p:txBody>
      </p:sp>
    </p:spTree>
    <p:extLst>
      <p:ext uri="{BB962C8B-B14F-4D97-AF65-F5344CB8AC3E}">
        <p14:creationId xmlns:p14="http://schemas.microsoft.com/office/powerpoint/2010/main" val="4035875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8E61F52-0DDC-42AA-8E08-C9817CB04AD4}" type="datetimeFigureOut">
              <a:rPr lang="en-US" smtClean="0"/>
              <a:t>7/10/2023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104559-1CD5-4D51-9786-C3CF795E069E}" type="slidenum">
              <a:rPr lang="en-US" smtClean="0"/>
              <a:t>‹#›</a:t>
            </a:fld>
            <a:endParaRPr lang="en-US"/>
          </a:p>
        </p:txBody>
      </p:sp>
    </p:spTree>
    <p:extLst>
      <p:ext uri="{BB962C8B-B14F-4D97-AF65-F5344CB8AC3E}">
        <p14:creationId xmlns:p14="http://schemas.microsoft.com/office/powerpoint/2010/main" val="3158770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8E61F52-0DDC-42AA-8E08-C9817CB04AD4}" type="datetimeFigureOut">
              <a:rPr lang="en-US" smtClean="0"/>
              <a:t>7/10/2023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104559-1CD5-4D51-9786-C3CF795E069E}" type="slidenum">
              <a:rPr lang="en-US" smtClean="0"/>
              <a:t>‹#›</a:t>
            </a:fld>
            <a:endParaRPr lang="en-US"/>
          </a:p>
        </p:txBody>
      </p:sp>
    </p:spTree>
    <p:extLst>
      <p:ext uri="{BB962C8B-B14F-4D97-AF65-F5344CB8AC3E}">
        <p14:creationId xmlns:p14="http://schemas.microsoft.com/office/powerpoint/2010/main" val="1457258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E61F52-0DDC-42AA-8E08-C9817CB04AD4}" type="datetimeFigureOut">
              <a:rPr lang="en-US" smtClean="0"/>
              <a:t>7/10/2023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104559-1CD5-4D51-9786-C3CF795E069E}" type="slidenum">
              <a:rPr lang="en-US" smtClean="0"/>
              <a:t>‹#›</a:t>
            </a:fld>
            <a:endParaRPr lang="en-US"/>
          </a:p>
        </p:txBody>
      </p:sp>
    </p:spTree>
    <p:extLst>
      <p:ext uri="{BB962C8B-B14F-4D97-AF65-F5344CB8AC3E}">
        <p14:creationId xmlns:p14="http://schemas.microsoft.com/office/powerpoint/2010/main" val="2543817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mailto:wlashley@uams.edu"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mailto:hatleysandrae@uams.edu" TargetMode="Externa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0184" y="2299358"/>
            <a:ext cx="6822182" cy="2636851"/>
          </a:xfrm>
        </p:spPr>
        <p:txBody>
          <a:bodyPr>
            <a:normAutofit fontScale="90000"/>
          </a:bodyPr>
          <a:lstStyle/>
          <a:p>
            <a:pPr algn="l"/>
            <a:r>
              <a:rPr lang="en-US" sz="5400" dirty="0" smtClean="0">
                <a:latin typeface="Gadugi" panose="020B0502040204020203" pitchFamily="34" charset="0"/>
                <a:ea typeface="Gadugi" panose="020B0502040204020203" pitchFamily="34" charset="0"/>
                <a:cs typeface="Ebrima" panose="02000000000000000000" pitchFamily="2" charset="0"/>
              </a:rPr>
              <a:t>Submitting your Annual Conflict </a:t>
            </a:r>
            <a:r>
              <a:rPr lang="en-US" sz="5400" dirty="0">
                <a:latin typeface="Gadugi" panose="020B0502040204020203" pitchFamily="34" charset="0"/>
                <a:ea typeface="Gadugi" panose="020B0502040204020203" pitchFamily="34" charset="0"/>
                <a:cs typeface="Ebrima" panose="02000000000000000000" pitchFamily="2" charset="0"/>
              </a:rPr>
              <a:t>of Interest Disclosure in </a:t>
            </a:r>
            <a:r>
              <a:rPr lang="en-US" sz="5400" dirty="0" smtClean="0">
                <a:latin typeface="Gadugi" panose="020B0502040204020203" pitchFamily="34" charset="0"/>
                <a:ea typeface="Gadugi" panose="020B0502040204020203" pitchFamily="34" charset="0"/>
                <a:cs typeface="Ebrima" panose="02000000000000000000" pitchFamily="2" charset="0"/>
              </a:rPr>
              <a:t>Workday during the Annual </a:t>
            </a:r>
            <a:r>
              <a:rPr lang="en-US" sz="5400" dirty="0">
                <a:latin typeface="Gadugi" panose="020B0502040204020203" pitchFamily="34" charset="0"/>
                <a:ea typeface="Gadugi" panose="020B0502040204020203" pitchFamily="34" charset="0"/>
                <a:cs typeface="Ebrima" panose="02000000000000000000" pitchFamily="2" charset="0"/>
              </a:rPr>
              <a:t>C</a:t>
            </a:r>
            <a:r>
              <a:rPr lang="en-US" sz="5400" dirty="0" smtClean="0">
                <a:latin typeface="Gadugi" panose="020B0502040204020203" pitchFamily="34" charset="0"/>
                <a:ea typeface="Gadugi" panose="020B0502040204020203" pitchFamily="34" charset="0"/>
                <a:cs typeface="Ebrima" panose="02000000000000000000" pitchFamily="2" charset="0"/>
              </a:rPr>
              <a:t>ampaign</a:t>
            </a:r>
            <a:endParaRPr lang="en-US" sz="5400" dirty="0">
              <a:latin typeface="Gadugi" panose="020B0502040204020203" pitchFamily="34" charset="0"/>
              <a:ea typeface="Gadugi" panose="020B0502040204020203" pitchFamily="34" charset="0"/>
              <a:cs typeface="Ebrima" panose="02000000000000000000" pitchFamily="2" charset="0"/>
            </a:endParaRPr>
          </a:p>
        </p:txBody>
      </p:sp>
      <p:pic>
        <p:nvPicPr>
          <p:cNvPr id="6" name="Picture 5"/>
          <p:cNvPicPr>
            <a:picLocks noChangeAspect="1"/>
          </p:cNvPicPr>
          <p:nvPr/>
        </p:nvPicPr>
        <p:blipFill rotWithShape="1">
          <a:blip r:embed="rId2"/>
          <a:srcRect r="60768"/>
          <a:stretch/>
        </p:blipFill>
        <p:spPr>
          <a:xfrm>
            <a:off x="7476257" y="0"/>
            <a:ext cx="2032861" cy="674255"/>
          </a:xfrm>
          <a:prstGeom prst="rect">
            <a:avLst/>
          </a:prstGeom>
        </p:spPr>
      </p:pic>
      <p:sp>
        <p:nvSpPr>
          <p:cNvPr id="7" name="Rectangle 6"/>
          <p:cNvSpPr/>
          <p:nvPr/>
        </p:nvSpPr>
        <p:spPr>
          <a:xfrm>
            <a:off x="0" y="0"/>
            <a:ext cx="7010400" cy="674255"/>
          </a:xfrm>
          <a:prstGeom prst="rect">
            <a:avLst/>
          </a:prstGeom>
          <a:gradFill flip="none" rotWithShape="1">
            <a:gsLst>
              <a:gs pos="0">
                <a:schemeClr val="bg1"/>
              </a:gs>
              <a:gs pos="45000">
                <a:srgbClr val="9D223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3"/>
          <a:srcRect b="24099"/>
          <a:stretch/>
        </p:blipFill>
        <p:spPr>
          <a:xfrm>
            <a:off x="-2" y="6458012"/>
            <a:ext cx="1260186" cy="399988"/>
          </a:xfrm>
          <a:prstGeom prst="rect">
            <a:avLst/>
          </a:prstGeom>
        </p:spPr>
      </p:pic>
      <p:sp>
        <p:nvSpPr>
          <p:cNvPr id="9" name="Rectangle 8"/>
          <p:cNvSpPr/>
          <p:nvPr/>
        </p:nvSpPr>
        <p:spPr>
          <a:xfrm flipH="1">
            <a:off x="1260184" y="6458012"/>
            <a:ext cx="10931814" cy="399988"/>
          </a:xfrm>
          <a:prstGeom prst="rect">
            <a:avLst/>
          </a:prstGeom>
          <a:gradFill flip="none" rotWithShape="1">
            <a:gsLst>
              <a:gs pos="0">
                <a:schemeClr val="bg1"/>
              </a:gs>
              <a:gs pos="45000">
                <a:srgbClr val="9D223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a:duotone>
              <a:schemeClr val="bg2">
                <a:shade val="45000"/>
                <a:satMod val="135000"/>
              </a:schemeClr>
              <a:prstClr val="white"/>
            </a:duotone>
          </a:blip>
          <a:stretch>
            <a:fillRect/>
          </a:stretch>
        </p:blipFill>
        <p:spPr>
          <a:xfrm>
            <a:off x="8192799" y="2063701"/>
            <a:ext cx="3343275" cy="3181654"/>
          </a:xfrm>
          <a:prstGeom prst="ellipse">
            <a:avLst/>
          </a:prstGeom>
          <a:ln>
            <a:noFill/>
          </a:ln>
          <a:effectLst>
            <a:softEdge rad="112500"/>
          </a:effectLst>
        </p:spPr>
      </p:pic>
      <p:sp>
        <p:nvSpPr>
          <p:cNvPr id="4" name="Rectangle 3"/>
          <p:cNvSpPr/>
          <p:nvPr/>
        </p:nvSpPr>
        <p:spPr>
          <a:xfrm>
            <a:off x="9599159" y="152461"/>
            <a:ext cx="2443426" cy="400110"/>
          </a:xfrm>
          <a:prstGeom prst="rect">
            <a:avLst/>
          </a:prstGeom>
        </p:spPr>
        <p:txBody>
          <a:bodyPr wrap="none">
            <a:spAutoFit/>
          </a:bodyPr>
          <a:lstStyle/>
          <a:p>
            <a:r>
              <a:rPr lang="en-US" sz="2000" b="1" dirty="0">
                <a:latin typeface="Gadugi" panose="020B0502040204020203" pitchFamily="34" charset="0"/>
                <a:ea typeface="Gadugi" panose="020B0502040204020203" pitchFamily="34" charset="0"/>
                <a:cs typeface="Ebrima" panose="02000000000000000000" pitchFamily="2" charset="0"/>
              </a:rPr>
              <a:t>Conflict of Interest</a:t>
            </a:r>
            <a:endParaRPr lang="en-US" sz="2000" b="1" dirty="0"/>
          </a:p>
        </p:txBody>
      </p:sp>
      <p:sp>
        <p:nvSpPr>
          <p:cNvPr id="5" name="TextBox 4"/>
          <p:cNvSpPr txBox="1"/>
          <p:nvPr/>
        </p:nvSpPr>
        <p:spPr>
          <a:xfrm>
            <a:off x="1766807" y="5602637"/>
            <a:ext cx="9639946" cy="369332"/>
          </a:xfrm>
          <a:prstGeom prst="rect">
            <a:avLst/>
          </a:prstGeom>
          <a:noFill/>
        </p:spPr>
        <p:txBody>
          <a:bodyPr wrap="square" rtlCol="0">
            <a:spAutoFit/>
          </a:bodyPr>
          <a:lstStyle/>
          <a:p>
            <a:r>
              <a:rPr lang="en-US" dirty="0"/>
              <a:t>* PLEASE NOTE, Academic Staff and Institutional Officials cannot make COI disclosures in Workday.</a:t>
            </a:r>
          </a:p>
        </p:txBody>
      </p:sp>
    </p:spTree>
    <p:extLst>
      <p:ext uri="{BB962C8B-B14F-4D97-AF65-F5344CB8AC3E}">
        <p14:creationId xmlns:p14="http://schemas.microsoft.com/office/powerpoint/2010/main" val="1955888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7010400" cy="674255"/>
          </a:xfrm>
          <a:prstGeom prst="rect">
            <a:avLst/>
          </a:prstGeom>
          <a:gradFill flip="none" rotWithShape="1">
            <a:gsLst>
              <a:gs pos="0">
                <a:schemeClr val="bg1"/>
              </a:gs>
              <a:gs pos="45000">
                <a:srgbClr val="9D223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a:srcRect b="24099"/>
          <a:stretch/>
        </p:blipFill>
        <p:spPr>
          <a:xfrm>
            <a:off x="-2" y="6458012"/>
            <a:ext cx="1260186" cy="399988"/>
          </a:xfrm>
          <a:prstGeom prst="rect">
            <a:avLst/>
          </a:prstGeom>
        </p:spPr>
      </p:pic>
      <p:sp>
        <p:nvSpPr>
          <p:cNvPr id="9" name="Rectangle 8"/>
          <p:cNvSpPr/>
          <p:nvPr/>
        </p:nvSpPr>
        <p:spPr>
          <a:xfrm flipH="1">
            <a:off x="1260184" y="6458012"/>
            <a:ext cx="10931814" cy="399988"/>
          </a:xfrm>
          <a:prstGeom prst="rect">
            <a:avLst/>
          </a:prstGeom>
          <a:gradFill flip="none" rotWithShape="1">
            <a:gsLst>
              <a:gs pos="0">
                <a:schemeClr val="bg1"/>
              </a:gs>
              <a:gs pos="45000">
                <a:srgbClr val="9D223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ubtitle 2"/>
          <p:cNvSpPr>
            <a:spLocks noGrp="1"/>
          </p:cNvSpPr>
          <p:nvPr>
            <p:ph type="subTitle" idx="1"/>
          </p:nvPr>
        </p:nvSpPr>
        <p:spPr>
          <a:xfrm>
            <a:off x="1483068" y="1405949"/>
            <a:ext cx="7495186" cy="474127"/>
          </a:xfrm>
        </p:spPr>
        <p:txBody>
          <a:bodyPr>
            <a:noAutofit/>
          </a:bodyPr>
          <a:lstStyle/>
          <a:p>
            <a:r>
              <a:rPr lang="en-US" sz="3600" b="1" dirty="0">
                <a:latin typeface="Gadugi" panose="020B0502040204020203" pitchFamily="34" charset="0"/>
                <a:ea typeface="Gadugi" panose="020B0502040204020203" pitchFamily="34" charset="0"/>
                <a:cs typeface="Ebrima" panose="02000000000000000000" pitchFamily="2" charset="0"/>
              </a:rPr>
              <a:t>UAMS Conflict of Interest Office</a:t>
            </a:r>
          </a:p>
        </p:txBody>
      </p:sp>
      <p:sp>
        <p:nvSpPr>
          <p:cNvPr id="13" name="Subtitle 2"/>
          <p:cNvSpPr txBox="1">
            <a:spLocks/>
          </p:cNvSpPr>
          <p:nvPr/>
        </p:nvSpPr>
        <p:spPr>
          <a:xfrm>
            <a:off x="1975999" y="1479633"/>
            <a:ext cx="6509324" cy="3394584"/>
          </a:xfrm>
          <a:prstGeom prst="rect">
            <a:avLst/>
          </a:prstGeom>
        </p:spPr>
        <p:txBody>
          <a:bodyPr vert="horz" lIns="91440" tIns="45720" rIns="91440" bIns="45720" numCol="2"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b="1" dirty="0">
              <a:latin typeface="Gadugi" panose="020B0502040204020203" pitchFamily="34" charset="0"/>
              <a:ea typeface="Gadugi" panose="020B0502040204020203" pitchFamily="34" charset="0"/>
              <a:cs typeface="Ebrima" panose="02000000000000000000" pitchFamily="2" charset="0"/>
            </a:endParaRPr>
          </a:p>
          <a:p>
            <a:pPr algn="l"/>
            <a:endParaRPr lang="en-US" b="1" dirty="0">
              <a:latin typeface="Gadugi" panose="020B0502040204020203" pitchFamily="34" charset="0"/>
              <a:ea typeface="Gadugi" panose="020B0502040204020203" pitchFamily="34" charset="0"/>
              <a:cs typeface="Ebrima" panose="02000000000000000000" pitchFamily="2" charset="0"/>
            </a:endParaRPr>
          </a:p>
          <a:p>
            <a:pPr algn="l"/>
            <a:endParaRPr lang="en-US" b="1" dirty="0">
              <a:latin typeface="Gadugi" panose="020B0502040204020203" pitchFamily="34" charset="0"/>
              <a:ea typeface="Gadugi" panose="020B0502040204020203" pitchFamily="34" charset="0"/>
              <a:cs typeface="Ebrima" panose="02000000000000000000" pitchFamily="2" charset="0"/>
            </a:endParaRPr>
          </a:p>
          <a:p>
            <a:pPr algn="l"/>
            <a:r>
              <a:rPr lang="en-US" b="1" dirty="0">
                <a:latin typeface="Gadugi" panose="020B0502040204020203" pitchFamily="34" charset="0"/>
                <a:ea typeface="Gadugi" panose="020B0502040204020203" pitchFamily="34" charset="0"/>
                <a:cs typeface="Ebrima" panose="02000000000000000000" pitchFamily="2" charset="0"/>
              </a:rPr>
              <a:t>Contact Information:</a:t>
            </a:r>
          </a:p>
          <a:p>
            <a:pPr algn="l"/>
            <a:endParaRPr lang="en-US" sz="1200" b="1" dirty="0">
              <a:latin typeface="Gadugi" panose="020B0502040204020203" pitchFamily="34" charset="0"/>
              <a:ea typeface="Gadugi" panose="020B0502040204020203" pitchFamily="34" charset="0"/>
              <a:cs typeface="Ebrima" panose="02000000000000000000" pitchFamily="2" charset="0"/>
            </a:endParaRPr>
          </a:p>
          <a:p>
            <a:pPr algn="l">
              <a:lnSpc>
                <a:spcPct val="100000"/>
              </a:lnSpc>
              <a:spcBef>
                <a:spcPts val="0"/>
              </a:spcBef>
            </a:pPr>
            <a:r>
              <a:rPr lang="en-US" sz="1600" b="1" dirty="0">
                <a:latin typeface="Gadugi" panose="020B0502040204020203" pitchFamily="34" charset="0"/>
                <a:ea typeface="Gadugi" panose="020B0502040204020203" pitchFamily="34" charset="0"/>
                <a:cs typeface="Ebrima" panose="02000000000000000000" pitchFamily="2" charset="0"/>
              </a:rPr>
              <a:t>Westley Ashley, JD</a:t>
            </a:r>
          </a:p>
          <a:p>
            <a:pPr algn="l">
              <a:lnSpc>
                <a:spcPct val="100000"/>
              </a:lnSpc>
              <a:spcBef>
                <a:spcPts val="0"/>
              </a:spcBef>
            </a:pPr>
            <a:r>
              <a:rPr lang="en-US" sz="1600" b="1" dirty="0">
                <a:latin typeface="Gadugi" panose="020B0502040204020203" pitchFamily="34" charset="0"/>
                <a:ea typeface="Gadugi" panose="020B0502040204020203" pitchFamily="34" charset="0"/>
                <a:cs typeface="Ebrima" panose="02000000000000000000" pitchFamily="2" charset="0"/>
              </a:rPr>
              <a:t>Director</a:t>
            </a:r>
          </a:p>
          <a:p>
            <a:pPr algn="l">
              <a:lnSpc>
                <a:spcPct val="100000"/>
              </a:lnSpc>
              <a:spcBef>
                <a:spcPts val="0"/>
              </a:spcBef>
            </a:pPr>
            <a:r>
              <a:rPr lang="en-US" sz="1600" b="1" dirty="0">
                <a:latin typeface="Gadugi" panose="020B0502040204020203" pitchFamily="34" charset="0"/>
                <a:ea typeface="Gadugi" panose="020B0502040204020203" pitchFamily="34" charset="0"/>
                <a:cs typeface="Ebrima" panose="02000000000000000000" pitchFamily="2" charset="0"/>
              </a:rPr>
              <a:t>501.686.6447</a:t>
            </a:r>
          </a:p>
          <a:p>
            <a:pPr algn="l">
              <a:lnSpc>
                <a:spcPct val="100000"/>
              </a:lnSpc>
              <a:spcBef>
                <a:spcPts val="0"/>
              </a:spcBef>
            </a:pPr>
            <a:r>
              <a:rPr lang="en-US" sz="1600" b="1" dirty="0">
                <a:latin typeface="Gadugi" panose="020B0502040204020203" pitchFamily="34" charset="0"/>
                <a:ea typeface="Gadugi" panose="020B0502040204020203" pitchFamily="34" charset="0"/>
                <a:cs typeface="Ebrima" panose="02000000000000000000" pitchFamily="2" charset="0"/>
                <a:hlinkClick r:id="rId3"/>
              </a:rPr>
              <a:t>wlashley@uams.edu</a:t>
            </a:r>
            <a:endParaRPr lang="en-US" sz="1600" b="1" dirty="0">
              <a:latin typeface="Gadugi" panose="020B0502040204020203" pitchFamily="34" charset="0"/>
              <a:ea typeface="Gadugi" panose="020B0502040204020203" pitchFamily="34" charset="0"/>
              <a:cs typeface="Ebrima" panose="02000000000000000000" pitchFamily="2" charset="0"/>
            </a:endParaRPr>
          </a:p>
          <a:p>
            <a:pPr algn="l">
              <a:lnSpc>
                <a:spcPct val="100000"/>
              </a:lnSpc>
              <a:spcBef>
                <a:spcPts val="0"/>
              </a:spcBef>
            </a:pPr>
            <a:endParaRPr lang="en-US" sz="1200" b="1" dirty="0">
              <a:latin typeface="Gadugi" panose="020B0502040204020203" pitchFamily="34" charset="0"/>
              <a:ea typeface="Gadugi" panose="020B0502040204020203" pitchFamily="34" charset="0"/>
              <a:cs typeface="Ebrima" panose="02000000000000000000" pitchFamily="2" charset="0"/>
            </a:endParaRPr>
          </a:p>
          <a:p>
            <a:pPr algn="l">
              <a:lnSpc>
                <a:spcPct val="100000"/>
              </a:lnSpc>
              <a:spcBef>
                <a:spcPts val="0"/>
              </a:spcBef>
            </a:pPr>
            <a:endParaRPr lang="en-US" sz="1200" b="1" dirty="0">
              <a:latin typeface="Gadugi" panose="020B0502040204020203" pitchFamily="34" charset="0"/>
              <a:ea typeface="Gadugi" panose="020B0502040204020203" pitchFamily="34" charset="0"/>
              <a:cs typeface="Ebrima" panose="02000000000000000000" pitchFamily="2" charset="0"/>
            </a:endParaRPr>
          </a:p>
          <a:p>
            <a:pPr algn="l">
              <a:lnSpc>
                <a:spcPct val="100000"/>
              </a:lnSpc>
              <a:spcBef>
                <a:spcPts val="0"/>
              </a:spcBef>
            </a:pPr>
            <a:endParaRPr lang="en-US" sz="1600" b="1" dirty="0">
              <a:latin typeface="Gadugi" panose="020B0502040204020203" pitchFamily="34" charset="0"/>
              <a:ea typeface="Gadugi" panose="020B0502040204020203" pitchFamily="34" charset="0"/>
              <a:cs typeface="Ebrima" panose="02000000000000000000" pitchFamily="2" charset="0"/>
            </a:endParaRPr>
          </a:p>
          <a:p>
            <a:pPr algn="l">
              <a:lnSpc>
                <a:spcPct val="100000"/>
              </a:lnSpc>
              <a:spcBef>
                <a:spcPts val="0"/>
              </a:spcBef>
            </a:pPr>
            <a:endParaRPr lang="en-US" sz="1600" b="1" dirty="0">
              <a:latin typeface="Gadugi" panose="020B0502040204020203" pitchFamily="34" charset="0"/>
              <a:ea typeface="Gadugi" panose="020B0502040204020203" pitchFamily="34" charset="0"/>
              <a:cs typeface="Ebrima" panose="02000000000000000000" pitchFamily="2" charset="0"/>
            </a:endParaRPr>
          </a:p>
          <a:p>
            <a:pPr algn="l">
              <a:lnSpc>
                <a:spcPct val="100000"/>
              </a:lnSpc>
              <a:spcBef>
                <a:spcPts val="0"/>
              </a:spcBef>
            </a:pPr>
            <a:endParaRPr lang="en-US" sz="1600" b="1" dirty="0">
              <a:latin typeface="Gadugi" panose="020B0502040204020203" pitchFamily="34" charset="0"/>
              <a:ea typeface="Gadugi" panose="020B0502040204020203" pitchFamily="34" charset="0"/>
              <a:cs typeface="Ebrima" panose="02000000000000000000" pitchFamily="2" charset="0"/>
            </a:endParaRPr>
          </a:p>
          <a:p>
            <a:pPr algn="l">
              <a:lnSpc>
                <a:spcPct val="100000"/>
              </a:lnSpc>
              <a:spcBef>
                <a:spcPts val="0"/>
              </a:spcBef>
            </a:pPr>
            <a:endParaRPr lang="en-US" sz="1600" b="1" dirty="0">
              <a:latin typeface="Gadugi" panose="020B0502040204020203" pitchFamily="34" charset="0"/>
              <a:ea typeface="Gadugi" panose="020B0502040204020203" pitchFamily="34" charset="0"/>
              <a:cs typeface="Ebrima" panose="02000000000000000000" pitchFamily="2" charset="0"/>
            </a:endParaRPr>
          </a:p>
          <a:p>
            <a:pPr algn="l">
              <a:lnSpc>
                <a:spcPct val="100000"/>
              </a:lnSpc>
              <a:spcBef>
                <a:spcPts val="0"/>
              </a:spcBef>
            </a:pPr>
            <a:endParaRPr lang="en-US" sz="1600" b="1" dirty="0">
              <a:latin typeface="Gadugi" panose="020B0502040204020203" pitchFamily="34" charset="0"/>
              <a:ea typeface="Gadugi" panose="020B0502040204020203" pitchFamily="34" charset="0"/>
              <a:cs typeface="Ebrima" panose="02000000000000000000" pitchFamily="2" charset="0"/>
            </a:endParaRPr>
          </a:p>
          <a:p>
            <a:pPr algn="l">
              <a:lnSpc>
                <a:spcPct val="100000"/>
              </a:lnSpc>
              <a:spcBef>
                <a:spcPts val="0"/>
              </a:spcBef>
            </a:pPr>
            <a:endParaRPr lang="en-US" sz="1600" b="1" dirty="0">
              <a:latin typeface="Gadugi" panose="020B0502040204020203" pitchFamily="34" charset="0"/>
              <a:ea typeface="Gadugi" panose="020B0502040204020203" pitchFamily="34" charset="0"/>
              <a:cs typeface="Ebrima" panose="02000000000000000000" pitchFamily="2" charset="0"/>
            </a:endParaRPr>
          </a:p>
          <a:p>
            <a:pPr algn="l">
              <a:lnSpc>
                <a:spcPct val="100000"/>
              </a:lnSpc>
              <a:spcBef>
                <a:spcPts val="0"/>
              </a:spcBef>
            </a:pPr>
            <a:endParaRPr lang="en-US" sz="1600" b="1" dirty="0">
              <a:latin typeface="Gadugi" panose="020B0502040204020203" pitchFamily="34" charset="0"/>
              <a:ea typeface="Gadugi" panose="020B0502040204020203" pitchFamily="34" charset="0"/>
              <a:cs typeface="Ebrima" panose="02000000000000000000" pitchFamily="2" charset="0"/>
            </a:endParaRPr>
          </a:p>
          <a:p>
            <a:pPr algn="l">
              <a:lnSpc>
                <a:spcPct val="100000"/>
              </a:lnSpc>
              <a:spcBef>
                <a:spcPts val="0"/>
              </a:spcBef>
            </a:pPr>
            <a:endParaRPr lang="en-US" sz="1600" b="1" dirty="0">
              <a:latin typeface="Gadugi" panose="020B0502040204020203" pitchFamily="34" charset="0"/>
              <a:ea typeface="Gadugi" panose="020B0502040204020203" pitchFamily="34" charset="0"/>
              <a:cs typeface="Ebrima" panose="02000000000000000000" pitchFamily="2" charset="0"/>
            </a:endParaRPr>
          </a:p>
          <a:p>
            <a:pPr algn="l">
              <a:lnSpc>
                <a:spcPct val="100000"/>
              </a:lnSpc>
              <a:spcBef>
                <a:spcPts val="0"/>
              </a:spcBef>
            </a:pPr>
            <a:endParaRPr lang="en-US" sz="1600" b="1" dirty="0">
              <a:latin typeface="Gadugi" panose="020B0502040204020203" pitchFamily="34" charset="0"/>
              <a:ea typeface="Gadugi" panose="020B0502040204020203" pitchFamily="34" charset="0"/>
              <a:cs typeface="Ebrima" panose="02000000000000000000" pitchFamily="2" charset="0"/>
            </a:endParaRPr>
          </a:p>
          <a:p>
            <a:pPr algn="l">
              <a:lnSpc>
                <a:spcPct val="100000"/>
              </a:lnSpc>
              <a:spcBef>
                <a:spcPts val="0"/>
              </a:spcBef>
            </a:pPr>
            <a:r>
              <a:rPr lang="en-US" sz="1600" b="1" dirty="0">
                <a:latin typeface="Gadugi" panose="020B0502040204020203" pitchFamily="34" charset="0"/>
                <a:ea typeface="Gadugi" panose="020B0502040204020203" pitchFamily="34" charset="0"/>
                <a:cs typeface="Ebrima" panose="02000000000000000000" pitchFamily="2" charset="0"/>
              </a:rPr>
              <a:t>	</a:t>
            </a:r>
          </a:p>
          <a:p>
            <a:pPr algn="l"/>
            <a:endParaRPr lang="en-US" sz="1600" dirty="0">
              <a:latin typeface="Gadugi" panose="020B0502040204020203" pitchFamily="34" charset="0"/>
              <a:ea typeface="Gadugi" panose="020B0502040204020203" pitchFamily="34" charset="0"/>
              <a:cs typeface="Ebrima" panose="02000000000000000000" pitchFamily="2" charset="0"/>
            </a:endParaRPr>
          </a:p>
        </p:txBody>
      </p:sp>
      <p:pic>
        <p:nvPicPr>
          <p:cNvPr id="10" name="Picture 9"/>
          <p:cNvPicPr>
            <a:picLocks noChangeAspect="1"/>
          </p:cNvPicPr>
          <p:nvPr/>
        </p:nvPicPr>
        <p:blipFill rotWithShape="1">
          <a:blip r:embed="rId4"/>
          <a:srcRect r="60768"/>
          <a:stretch/>
        </p:blipFill>
        <p:spPr>
          <a:xfrm>
            <a:off x="7476257" y="0"/>
            <a:ext cx="2032861" cy="674255"/>
          </a:xfrm>
          <a:prstGeom prst="rect">
            <a:avLst/>
          </a:prstGeom>
        </p:spPr>
      </p:pic>
      <p:sp>
        <p:nvSpPr>
          <p:cNvPr id="11" name="Rectangle 10"/>
          <p:cNvSpPr/>
          <p:nvPr/>
        </p:nvSpPr>
        <p:spPr>
          <a:xfrm>
            <a:off x="9599159" y="152461"/>
            <a:ext cx="2217979" cy="369332"/>
          </a:xfrm>
          <a:prstGeom prst="rect">
            <a:avLst/>
          </a:prstGeom>
        </p:spPr>
        <p:txBody>
          <a:bodyPr wrap="none">
            <a:spAutoFit/>
          </a:bodyPr>
          <a:lstStyle/>
          <a:p>
            <a:r>
              <a:rPr lang="en-US" b="1" dirty="0">
                <a:latin typeface="Gadugi" panose="020B0502040204020203" pitchFamily="34" charset="0"/>
                <a:ea typeface="Gadugi" panose="020B0502040204020203" pitchFamily="34" charset="0"/>
                <a:cs typeface="Ebrima" panose="02000000000000000000" pitchFamily="2" charset="0"/>
              </a:rPr>
              <a:t>Conflict of Interest</a:t>
            </a:r>
            <a:endParaRPr lang="en-US" b="1" dirty="0"/>
          </a:p>
        </p:txBody>
      </p:sp>
      <p:sp>
        <p:nvSpPr>
          <p:cNvPr id="2" name="TextBox 1"/>
          <p:cNvSpPr txBox="1"/>
          <p:nvPr/>
        </p:nvSpPr>
        <p:spPr>
          <a:xfrm>
            <a:off x="5710741" y="3463871"/>
            <a:ext cx="2781946" cy="1323439"/>
          </a:xfrm>
          <a:prstGeom prst="rect">
            <a:avLst/>
          </a:prstGeom>
          <a:noFill/>
        </p:spPr>
        <p:txBody>
          <a:bodyPr wrap="square" rtlCol="0">
            <a:spAutoFit/>
          </a:bodyPr>
          <a:lstStyle/>
          <a:p>
            <a:pPr lvl="0"/>
            <a:r>
              <a:rPr lang="en-US" sz="1600" b="1" dirty="0">
                <a:solidFill>
                  <a:prstClr val="black"/>
                </a:solidFill>
                <a:latin typeface="Gadugi" panose="020B0502040204020203" pitchFamily="34" charset="0"/>
                <a:ea typeface="Gadugi" panose="020B0502040204020203" pitchFamily="34" charset="0"/>
                <a:cs typeface="Ebrima" panose="02000000000000000000" pitchFamily="2" charset="0"/>
              </a:rPr>
              <a:t>Sandra Hatley, MHA, CRS</a:t>
            </a:r>
          </a:p>
          <a:p>
            <a:pPr lvl="0"/>
            <a:r>
              <a:rPr lang="en-US" sz="1600" b="1" dirty="0">
                <a:solidFill>
                  <a:prstClr val="black"/>
                </a:solidFill>
                <a:latin typeface="Gadugi" panose="020B0502040204020203" pitchFamily="34" charset="0"/>
                <a:ea typeface="Gadugi" panose="020B0502040204020203" pitchFamily="34" charset="0"/>
                <a:cs typeface="Ebrima" panose="02000000000000000000" pitchFamily="2" charset="0"/>
              </a:rPr>
              <a:t>Assistant Director</a:t>
            </a:r>
          </a:p>
          <a:p>
            <a:pPr lvl="0"/>
            <a:r>
              <a:rPr lang="en-US" sz="1600" b="1" dirty="0">
                <a:solidFill>
                  <a:prstClr val="black"/>
                </a:solidFill>
                <a:latin typeface="Gadugi" panose="020B0502040204020203" pitchFamily="34" charset="0"/>
                <a:ea typeface="Gadugi" panose="020B0502040204020203" pitchFamily="34" charset="0"/>
                <a:cs typeface="Ebrima" panose="02000000000000000000" pitchFamily="2" charset="0"/>
              </a:rPr>
              <a:t>501.603.1002</a:t>
            </a:r>
          </a:p>
          <a:p>
            <a:pPr lvl="0"/>
            <a:r>
              <a:rPr lang="en-US" sz="1600" b="1" dirty="0">
                <a:solidFill>
                  <a:prstClr val="black"/>
                </a:solidFill>
                <a:latin typeface="Gadugi" panose="020B0502040204020203" pitchFamily="34" charset="0"/>
                <a:ea typeface="Gadugi" panose="020B0502040204020203" pitchFamily="34" charset="0"/>
                <a:cs typeface="Ebrima" panose="02000000000000000000" pitchFamily="2" charset="0"/>
                <a:hlinkClick r:id="rId5"/>
              </a:rPr>
              <a:t>hatleysandrae@uams.edu</a:t>
            </a:r>
            <a:r>
              <a:rPr lang="en-US" sz="1600" b="1" dirty="0">
                <a:solidFill>
                  <a:prstClr val="black"/>
                </a:solidFill>
                <a:latin typeface="Gadugi" panose="020B0502040204020203" pitchFamily="34" charset="0"/>
                <a:ea typeface="Gadugi" panose="020B0502040204020203" pitchFamily="34" charset="0"/>
                <a:cs typeface="Ebrima" panose="02000000000000000000" pitchFamily="2" charset="0"/>
              </a:rPr>
              <a:t>	</a:t>
            </a:r>
          </a:p>
        </p:txBody>
      </p:sp>
    </p:spTree>
    <p:extLst>
      <p:ext uri="{BB962C8B-B14F-4D97-AF65-F5344CB8AC3E}">
        <p14:creationId xmlns:p14="http://schemas.microsoft.com/office/powerpoint/2010/main" val="4079353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0184" y="1786633"/>
            <a:ext cx="6822182" cy="3559001"/>
          </a:xfrm>
        </p:spPr>
        <p:txBody>
          <a:bodyPr>
            <a:normAutofit fontScale="90000"/>
          </a:bodyPr>
          <a:lstStyle/>
          <a:p>
            <a:pPr algn="l"/>
            <a:r>
              <a:rPr lang="en-US" sz="2000" u="sng" dirty="0">
                <a:latin typeface="Gadugi" panose="020B0502040204020203" pitchFamily="34" charset="0"/>
                <a:ea typeface="Gadugi" panose="020B0502040204020203" pitchFamily="34" charset="0"/>
                <a:cs typeface="Ebrima" panose="02000000000000000000" pitchFamily="2" charset="0"/>
              </a:rPr>
              <a:t>Non-Academic Staff Members </a:t>
            </a:r>
            <a:r>
              <a:rPr lang="en-US" sz="2000" dirty="0">
                <a:latin typeface="Gadugi" panose="020B0502040204020203" pitchFamily="34" charset="0"/>
                <a:ea typeface="Gadugi" panose="020B0502040204020203" pitchFamily="34" charset="0"/>
                <a:cs typeface="Ebrima" panose="02000000000000000000" pitchFamily="2" charset="0"/>
              </a:rPr>
              <a:t>are Non-Classified employees who (i) are not PRN or Temporary; (ii) are not Faculty or engaged in Research; and (iii) are not considered an  Institutional Official.</a:t>
            </a:r>
            <a:br>
              <a:rPr lang="en-US" sz="2000" dirty="0">
                <a:latin typeface="Gadugi" panose="020B0502040204020203" pitchFamily="34" charset="0"/>
                <a:ea typeface="Gadugi" panose="020B0502040204020203" pitchFamily="34" charset="0"/>
                <a:cs typeface="Ebrima" panose="02000000000000000000" pitchFamily="2" charset="0"/>
              </a:rPr>
            </a:br>
            <a:r>
              <a:rPr lang="en-US" sz="2000" dirty="0">
                <a:latin typeface="Gadugi" panose="020B0502040204020203" pitchFamily="34" charset="0"/>
                <a:ea typeface="Gadugi" panose="020B0502040204020203" pitchFamily="34" charset="0"/>
                <a:cs typeface="Ebrima" panose="02000000000000000000" pitchFamily="2" charset="0"/>
              </a:rPr>
              <a:t/>
            </a:r>
            <a:br>
              <a:rPr lang="en-US" sz="2000" dirty="0">
                <a:latin typeface="Gadugi" panose="020B0502040204020203" pitchFamily="34" charset="0"/>
                <a:ea typeface="Gadugi" panose="020B0502040204020203" pitchFamily="34" charset="0"/>
                <a:cs typeface="Ebrima" panose="02000000000000000000" pitchFamily="2" charset="0"/>
              </a:rPr>
            </a:br>
            <a:r>
              <a:rPr lang="en-US" sz="2000" dirty="0">
                <a:latin typeface="Gadugi" panose="020B0502040204020203" pitchFamily="34" charset="0"/>
                <a:ea typeface="Gadugi" panose="020B0502040204020203" pitchFamily="34" charset="0"/>
                <a:cs typeface="Ebrima" panose="02000000000000000000" pitchFamily="2" charset="0"/>
              </a:rPr>
              <a:t>The COI policy requires Non-Academic Staff Members to </a:t>
            </a:r>
            <a:r>
              <a:rPr lang="en-US" sz="2000" u="sng" dirty="0">
                <a:latin typeface="Gadugi" panose="020B0502040204020203" pitchFamily="34" charset="0"/>
                <a:ea typeface="Gadugi" panose="020B0502040204020203" pitchFamily="34" charset="0"/>
                <a:cs typeface="Ebrima" panose="02000000000000000000" pitchFamily="2" charset="0"/>
              </a:rPr>
              <a:t>update</a:t>
            </a:r>
            <a:r>
              <a:rPr lang="en-US" sz="2000" dirty="0">
                <a:latin typeface="Gadugi" panose="020B0502040204020203" pitchFamily="34" charset="0"/>
                <a:ea typeface="Gadugi" panose="020B0502040204020203" pitchFamily="34" charset="0"/>
                <a:cs typeface="Ebrima" panose="02000000000000000000" pitchFamily="2" charset="0"/>
              </a:rPr>
              <a:t> their COI disclosure within </a:t>
            </a:r>
            <a:r>
              <a:rPr lang="en-US" sz="2000" u="sng" dirty="0">
                <a:latin typeface="Gadugi" panose="020B0502040204020203" pitchFamily="34" charset="0"/>
                <a:ea typeface="Gadugi" panose="020B0502040204020203" pitchFamily="34" charset="0"/>
                <a:cs typeface="Ebrima" panose="02000000000000000000" pitchFamily="2" charset="0"/>
              </a:rPr>
              <a:t>thirty (30) days </a:t>
            </a:r>
            <a:r>
              <a:rPr lang="en-US" sz="2000" dirty="0">
                <a:latin typeface="Gadugi" panose="020B0502040204020203" pitchFamily="34" charset="0"/>
                <a:ea typeface="Gadugi" panose="020B0502040204020203" pitchFamily="34" charset="0"/>
                <a:cs typeface="Ebrima" panose="02000000000000000000" pitchFamily="2" charset="0"/>
              </a:rPr>
              <a:t>of acquiring a new, reportable interest. </a:t>
            </a:r>
            <a:br>
              <a:rPr lang="en-US" sz="2000" dirty="0">
                <a:latin typeface="Gadugi" panose="020B0502040204020203" pitchFamily="34" charset="0"/>
                <a:ea typeface="Gadugi" panose="020B0502040204020203" pitchFamily="34" charset="0"/>
                <a:cs typeface="Ebrima" panose="02000000000000000000" pitchFamily="2" charset="0"/>
              </a:rPr>
            </a:br>
            <a:r>
              <a:rPr lang="en-US" sz="2000" dirty="0">
                <a:latin typeface="Gadugi" panose="020B0502040204020203" pitchFamily="34" charset="0"/>
                <a:ea typeface="Gadugi" panose="020B0502040204020203" pitchFamily="34" charset="0"/>
                <a:cs typeface="Ebrima" panose="02000000000000000000" pitchFamily="2" charset="0"/>
              </a:rPr>
              <a:t/>
            </a:r>
            <a:br>
              <a:rPr lang="en-US" sz="2000" dirty="0">
                <a:latin typeface="Gadugi" panose="020B0502040204020203" pitchFamily="34" charset="0"/>
                <a:ea typeface="Gadugi" panose="020B0502040204020203" pitchFamily="34" charset="0"/>
                <a:cs typeface="Ebrima" panose="02000000000000000000" pitchFamily="2" charset="0"/>
              </a:rPr>
            </a:br>
            <a:r>
              <a:rPr lang="en-US" sz="2000" dirty="0">
                <a:latin typeface="Gadugi" panose="020B0502040204020203" pitchFamily="34" charset="0"/>
                <a:ea typeface="Gadugi" panose="020B0502040204020203" pitchFamily="34" charset="0"/>
                <a:cs typeface="Ebrima" panose="02000000000000000000" pitchFamily="2" charset="0"/>
              </a:rPr>
              <a:t>Non-Academic Staff Members are responsible for obtaining the appropriate approval from their supervisor prior to engaging in external employment, in part to identify and properly manage potential conflicts of commitment. </a:t>
            </a:r>
            <a:r>
              <a:rPr lang="en-US" sz="2000" u="sng" dirty="0">
                <a:latin typeface="Gadugi" panose="020B0502040204020203" pitchFamily="34" charset="0"/>
                <a:ea typeface="Gadugi" panose="020B0502040204020203" pitchFamily="34" charset="0"/>
                <a:cs typeface="Ebrima" panose="02000000000000000000" pitchFamily="2" charset="0"/>
              </a:rPr>
              <a:t>Outside Employment is not approved by the COI Office nor the Non-Academic COI Committee</a:t>
            </a:r>
            <a:r>
              <a:rPr lang="en-US" sz="2000" dirty="0">
                <a:latin typeface="Gadugi" panose="020B0502040204020203" pitchFamily="34" charset="0"/>
                <a:ea typeface="Gadugi" panose="020B0502040204020203" pitchFamily="34" charset="0"/>
                <a:cs typeface="Ebrima" panose="02000000000000000000" pitchFamily="2" charset="0"/>
              </a:rPr>
              <a:t>. </a:t>
            </a:r>
          </a:p>
        </p:txBody>
      </p:sp>
      <p:pic>
        <p:nvPicPr>
          <p:cNvPr id="6" name="Picture 5"/>
          <p:cNvPicPr>
            <a:picLocks noChangeAspect="1"/>
          </p:cNvPicPr>
          <p:nvPr/>
        </p:nvPicPr>
        <p:blipFill rotWithShape="1">
          <a:blip r:embed="rId2"/>
          <a:srcRect r="60768"/>
          <a:stretch/>
        </p:blipFill>
        <p:spPr>
          <a:xfrm>
            <a:off x="7476257" y="0"/>
            <a:ext cx="2032861" cy="674255"/>
          </a:xfrm>
          <a:prstGeom prst="rect">
            <a:avLst/>
          </a:prstGeom>
        </p:spPr>
      </p:pic>
      <p:sp>
        <p:nvSpPr>
          <p:cNvPr id="7" name="Rectangle 6"/>
          <p:cNvSpPr/>
          <p:nvPr/>
        </p:nvSpPr>
        <p:spPr>
          <a:xfrm>
            <a:off x="0" y="0"/>
            <a:ext cx="7010400" cy="674255"/>
          </a:xfrm>
          <a:prstGeom prst="rect">
            <a:avLst/>
          </a:prstGeom>
          <a:gradFill flip="none" rotWithShape="1">
            <a:gsLst>
              <a:gs pos="0">
                <a:schemeClr val="bg1"/>
              </a:gs>
              <a:gs pos="45000">
                <a:srgbClr val="9D223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3"/>
          <a:srcRect b="24099"/>
          <a:stretch/>
        </p:blipFill>
        <p:spPr>
          <a:xfrm>
            <a:off x="-2" y="6458012"/>
            <a:ext cx="1260186" cy="399988"/>
          </a:xfrm>
          <a:prstGeom prst="rect">
            <a:avLst/>
          </a:prstGeom>
        </p:spPr>
      </p:pic>
      <p:sp>
        <p:nvSpPr>
          <p:cNvPr id="9" name="Rectangle 8"/>
          <p:cNvSpPr/>
          <p:nvPr/>
        </p:nvSpPr>
        <p:spPr>
          <a:xfrm flipH="1">
            <a:off x="1260184" y="6458012"/>
            <a:ext cx="10931814" cy="399988"/>
          </a:xfrm>
          <a:prstGeom prst="rect">
            <a:avLst/>
          </a:prstGeom>
          <a:gradFill flip="none" rotWithShape="1">
            <a:gsLst>
              <a:gs pos="0">
                <a:schemeClr val="bg1"/>
              </a:gs>
              <a:gs pos="45000">
                <a:srgbClr val="9D223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1862" y="1699705"/>
            <a:ext cx="3980723" cy="2987134"/>
          </a:xfrm>
          <a:prstGeom prst="ellipse">
            <a:avLst/>
          </a:prstGeom>
          <a:ln>
            <a:noFill/>
          </a:ln>
          <a:effectLst>
            <a:softEdge rad="112500"/>
          </a:effectLst>
        </p:spPr>
      </p:pic>
      <p:sp>
        <p:nvSpPr>
          <p:cNvPr id="4" name="Rectangle 3"/>
          <p:cNvSpPr/>
          <p:nvPr/>
        </p:nvSpPr>
        <p:spPr>
          <a:xfrm>
            <a:off x="9599159" y="152461"/>
            <a:ext cx="2443426" cy="400110"/>
          </a:xfrm>
          <a:prstGeom prst="rect">
            <a:avLst/>
          </a:prstGeom>
        </p:spPr>
        <p:txBody>
          <a:bodyPr wrap="none">
            <a:spAutoFit/>
          </a:bodyPr>
          <a:lstStyle/>
          <a:p>
            <a:r>
              <a:rPr lang="en-US" sz="2000" b="1" dirty="0">
                <a:latin typeface="Gadugi" panose="020B0502040204020203" pitchFamily="34" charset="0"/>
                <a:ea typeface="Gadugi" panose="020B0502040204020203" pitchFamily="34" charset="0"/>
                <a:cs typeface="Ebrima" panose="02000000000000000000" pitchFamily="2" charset="0"/>
              </a:rPr>
              <a:t>Conflict of Interest</a:t>
            </a:r>
            <a:endParaRPr lang="en-US" sz="2000" b="1" dirty="0"/>
          </a:p>
        </p:txBody>
      </p:sp>
      <p:sp>
        <p:nvSpPr>
          <p:cNvPr id="13" name="5-Point Star 12"/>
          <p:cNvSpPr/>
          <p:nvPr/>
        </p:nvSpPr>
        <p:spPr>
          <a:xfrm>
            <a:off x="700691" y="2027124"/>
            <a:ext cx="420832" cy="40911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698463" y="2992427"/>
            <a:ext cx="420832" cy="40911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5-Point Star 14"/>
          <p:cNvSpPr/>
          <p:nvPr/>
        </p:nvSpPr>
        <p:spPr>
          <a:xfrm>
            <a:off x="698463" y="4277725"/>
            <a:ext cx="420832" cy="40911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816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7010400" cy="674255"/>
          </a:xfrm>
          <a:prstGeom prst="rect">
            <a:avLst/>
          </a:prstGeom>
          <a:gradFill flip="none" rotWithShape="1">
            <a:gsLst>
              <a:gs pos="0">
                <a:schemeClr val="bg1"/>
              </a:gs>
              <a:gs pos="45000">
                <a:srgbClr val="9D223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a:srcRect b="24099"/>
          <a:stretch/>
        </p:blipFill>
        <p:spPr>
          <a:xfrm>
            <a:off x="-2" y="6458012"/>
            <a:ext cx="1260186" cy="399988"/>
          </a:xfrm>
          <a:prstGeom prst="rect">
            <a:avLst/>
          </a:prstGeom>
        </p:spPr>
      </p:pic>
      <p:sp>
        <p:nvSpPr>
          <p:cNvPr id="9" name="Rectangle 8"/>
          <p:cNvSpPr/>
          <p:nvPr/>
        </p:nvSpPr>
        <p:spPr>
          <a:xfrm flipH="1">
            <a:off x="1260184" y="6458012"/>
            <a:ext cx="10931814" cy="399988"/>
          </a:xfrm>
          <a:prstGeom prst="rect">
            <a:avLst/>
          </a:prstGeom>
          <a:gradFill flip="none" rotWithShape="1">
            <a:gsLst>
              <a:gs pos="0">
                <a:schemeClr val="bg1"/>
              </a:gs>
              <a:gs pos="45000">
                <a:srgbClr val="9D223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ubtitle 2"/>
          <p:cNvSpPr>
            <a:spLocks noGrp="1"/>
          </p:cNvSpPr>
          <p:nvPr>
            <p:ph type="subTitle" idx="1"/>
          </p:nvPr>
        </p:nvSpPr>
        <p:spPr>
          <a:xfrm>
            <a:off x="147234" y="998056"/>
            <a:ext cx="11794210" cy="474127"/>
          </a:xfrm>
        </p:spPr>
        <p:txBody>
          <a:bodyPr>
            <a:noAutofit/>
          </a:bodyPr>
          <a:lstStyle/>
          <a:p>
            <a:r>
              <a:rPr lang="en-US" sz="3600" b="1" dirty="0">
                <a:latin typeface="Gadugi" panose="020B0502040204020203" pitchFamily="34" charset="0"/>
                <a:ea typeface="Gadugi" panose="020B0502040204020203" pitchFamily="34" charset="0"/>
                <a:cs typeface="Ebrima" panose="02000000000000000000" pitchFamily="2" charset="0"/>
              </a:rPr>
              <a:t>Submitting your Annual COI </a:t>
            </a:r>
            <a:r>
              <a:rPr lang="en-US" sz="3600" b="1" dirty="0" smtClean="0">
                <a:latin typeface="Gadugi" panose="020B0502040204020203" pitchFamily="34" charset="0"/>
                <a:ea typeface="Gadugi" panose="020B0502040204020203" pitchFamily="34" charset="0"/>
                <a:cs typeface="Ebrima" panose="02000000000000000000" pitchFamily="2" charset="0"/>
              </a:rPr>
              <a:t>Disclosure in </a:t>
            </a:r>
            <a:r>
              <a:rPr lang="en-US" sz="3600" b="1" dirty="0">
                <a:latin typeface="Gadugi" panose="020B0502040204020203" pitchFamily="34" charset="0"/>
                <a:ea typeface="Gadugi" panose="020B0502040204020203" pitchFamily="34" charset="0"/>
                <a:cs typeface="Ebrima" panose="02000000000000000000" pitchFamily="2" charset="0"/>
              </a:rPr>
              <a:t>Workday</a:t>
            </a:r>
          </a:p>
        </p:txBody>
      </p:sp>
      <p:sp>
        <p:nvSpPr>
          <p:cNvPr id="13" name="Subtitle 2"/>
          <p:cNvSpPr txBox="1">
            <a:spLocks/>
          </p:cNvSpPr>
          <p:nvPr/>
        </p:nvSpPr>
        <p:spPr>
          <a:xfrm>
            <a:off x="2003146" y="1831419"/>
            <a:ext cx="8100873" cy="100784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800" dirty="0">
              <a:latin typeface="Gadugi" panose="020B0502040204020203" pitchFamily="34" charset="0"/>
              <a:ea typeface="Gadugi" panose="020B0502040204020203" pitchFamily="34" charset="0"/>
              <a:cs typeface="Ebrima" panose="02000000000000000000" pitchFamily="2" charset="0"/>
            </a:endParaRPr>
          </a:p>
          <a:p>
            <a:pPr algn="l"/>
            <a:r>
              <a:rPr lang="en-US" dirty="0">
                <a:latin typeface="Gadugi" panose="020B0502040204020203" pitchFamily="34" charset="0"/>
                <a:ea typeface="Gadugi" panose="020B0502040204020203" pitchFamily="34" charset="0"/>
                <a:cs typeface="Ebrima" panose="02000000000000000000" pitchFamily="2" charset="0"/>
              </a:rPr>
              <a:t>Login to Workday by selecting the Workday icon in UAMS “My Apps”</a:t>
            </a:r>
          </a:p>
        </p:txBody>
      </p:sp>
      <p:pic>
        <p:nvPicPr>
          <p:cNvPr id="15" name="Picture 14"/>
          <p:cNvPicPr>
            <a:picLocks noChangeAspect="1"/>
          </p:cNvPicPr>
          <p:nvPr/>
        </p:nvPicPr>
        <p:blipFill>
          <a:blip r:embed="rId3"/>
          <a:stretch>
            <a:fillRect/>
          </a:stretch>
        </p:blipFill>
        <p:spPr>
          <a:xfrm>
            <a:off x="3754582" y="3817706"/>
            <a:ext cx="1428223" cy="1396485"/>
          </a:xfrm>
          <a:prstGeom prst="rect">
            <a:avLst/>
          </a:prstGeom>
        </p:spPr>
      </p:pic>
      <p:pic>
        <p:nvPicPr>
          <p:cNvPr id="16" name="Picture 15">
            <a:extLst>
              <a:ext uri="{FF2B5EF4-FFF2-40B4-BE49-F238E27FC236}">
                <a16:creationId xmlns:a16="http://schemas.microsoft.com/office/drawing/2014/main" id="{24856837-7EEA-494C-93B0-9DBE98C1D74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827" r="15876" b="4729"/>
          <a:stretch/>
        </p:blipFill>
        <p:spPr>
          <a:xfrm>
            <a:off x="5380143" y="2866360"/>
            <a:ext cx="5961569" cy="3685309"/>
          </a:xfrm>
          <a:prstGeom prst="rect">
            <a:avLst/>
          </a:prstGeom>
          <a:ln>
            <a:noFill/>
          </a:ln>
          <a:effectLst>
            <a:outerShdw blurRad="190500" algn="tl" rotWithShape="0">
              <a:srgbClr val="000000">
                <a:alpha val="70000"/>
              </a:srgbClr>
            </a:outerShdw>
          </a:effectLst>
        </p:spPr>
      </p:pic>
      <p:cxnSp>
        <p:nvCxnSpPr>
          <p:cNvPr id="14" name="Curved Connector 13"/>
          <p:cNvCxnSpPr>
            <a:stCxn id="15" idx="2"/>
          </p:cNvCxnSpPr>
          <p:nvPr/>
        </p:nvCxnSpPr>
        <p:spPr>
          <a:xfrm rot="16200000" flipH="1">
            <a:off x="5478752" y="4204133"/>
            <a:ext cx="1149663" cy="3169778"/>
          </a:xfrm>
          <a:prstGeom prst="curvedConnector2">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rotWithShape="1">
          <a:blip r:embed="rId5"/>
          <a:srcRect r="60768"/>
          <a:stretch/>
        </p:blipFill>
        <p:spPr>
          <a:xfrm>
            <a:off x="7476257" y="0"/>
            <a:ext cx="2032861" cy="674255"/>
          </a:xfrm>
          <a:prstGeom prst="rect">
            <a:avLst/>
          </a:prstGeom>
        </p:spPr>
      </p:pic>
      <p:sp>
        <p:nvSpPr>
          <p:cNvPr id="18" name="Rectangle 17"/>
          <p:cNvSpPr/>
          <p:nvPr/>
        </p:nvSpPr>
        <p:spPr>
          <a:xfrm>
            <a:off x="9599159" y="152461"/>
            <a:ext cx="2443426" cy="400110"/>
          </a:xfrm>
          <a:prstGeom prst="rect">
            <a:avLst/>
          </a:prstGeom>
        </p:spPr>
        <p:txBody>
          <a:bodyPr wrap="none">
            <a:spAutoFit/>
          </a:bodyPr>
          <a:lstStyle/>
          <a:p>
            <a:r>
              <a:rPr lang="en-US" sz="2000" b="1" dirty="0">
                <a:latin typeface="Gadugi" panose="020B0502040204020203" pitchFamily="34" charset="0"/>
                <a:ea typeface="Gadugi" panose="020B0502040204020203" pitchFamily="34" charset="0"/>
                <a:cs typeface="Ebrima" panose="02000000000000000000" pitchFamily="2" charset="0"/>
              </a:rPr>
              <a:t>Conflict of Interest</a:t>
            </a:r>
            <a:endParaRPr lang="en-US" sz="2000" b="1" dirty="0"/>
          </a:p>
        </p:txBody>
      </p:sp>
    </p:spTree>
    <p:extLst>
      <p:ext uri="{BB962C8B-B14F-4D97-AF65-F5344CB8AC3E}">
        <p14:creationId xmlns:p14="http://schemas.microsoft.com/office/powerpoint/2010/main" val="1974872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7010400" cy="674255"/>
          </a:xfrm>
          <a:prstGeom prst="rect">
            <a:avLst/>
          </a:prstGeom>
          <a:gradFill flip="none" rotWithShape="1">
            <a:gsLst>
              <a:gs pos="0">
                <a:schemeClr val="bg1"/>
              </a:gs>
              <a:gs pos="45000">
                <a:srgbClr val="9D223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a:srcRect b="24099"/>
          <a:stretch/>
        </p:blipFill>
        <p:spPr>
          <a:xfrm>
            <a:off x="-2" y="6458012"/>
            <a:ext cx="1260186" cy="399988"/>
          </a:xfrm>
          <a:prstGeom prst="rect">
            <a:avLst/>
          </a:prstGeom>
        </p:spPr>
      </p:pic>
      <p:sp>
        <p:nvSpPr>
          <p:cNvPr id="9" name="Rectangle 8"/>
          <p:cNvSpPr/>
          <p:nvPr/>
        </p:nvSpPr>
        <p:spPr>
          <a:xfrm flipH="1">
            <a:off x="1260184" y="6458012"/>
            <a:ext cx="10931814" cy="399988"/>
          </a:xfrm>
          <a:prstGeom prst="rect">
            <a:avLst/>
          </a:prstGeom>
          <a:gradFill flip="none" rotWithShape="1">
            <a:gsLst>
              <a:gs pos="0">
                <a:schemeClr val="bg1"/>
              </a:gs>
              <a:gs pos="45000">
                <a:srgbClr val="9D223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2"/>
          <p:cNvSpPr txBox="1">
            <a:spLocks/>
          </p:cNvSpPr>
          <p:nvPr/>
        </p:nvSpPr>
        <p:spPr>
          <a:xfrm>
            <a:off x="1922314" y="1333182"/>
            <a:ext cx="8057235" cy="59662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b="1" dirty="0" smtClean="0">
                <a:latin typeface="Gadugi" panose="020B0502040204020203" pitchFamily="34" charset="0"/>
                <a:ea typeface="Gadugi" panose="020B0502040204020203" pitchFamily="34" charset="0"/>
                <a:cs typeface="Ebrima" panose="02000000000000000000" pitchFamily="2" charset="0"/>
              </a:rPr>
              <a:t>Submitting your Annual COI Disclosure in Workday</a:t>
            </a:r>
            <a:endParaRPr lang="en-US" sz="3600" b="1" dirty="0">
              <a:latin typeface="Gadugi" panose="020B0502040204020203" pitchFamily="34" charset="0"/>
              <a:ea typeface="Gadugi" panose="020B0502040204020203" pitchFamily="34" charset="0"/>
              <a:cs typeface="Ebrima" panose="02000000000000000000" pitchFamily="2" charset="0"/>
            </a:endParaRPr>
          </a:p>
          <a:p>
            <a:r>
              <a:rPr lang="en-US" sz="1800" dirty="0">
                <a:latin typeface="Gadugi" panose="020B0502040204020203" pitchFamily="34" charset="0"/>
                <a:ea typeface="Gadugi" panose="020B0502040204020203" pitchFamily="34" charset="0"/>
                <a:cs typeface="Ebrima" panose="02000000000000000000" pitchFamily="2" charset="0"/>
              </a:rPr>
              <a:t>In Workday you will now see an Action item waiting for you, click on that COI Annual Disclosure Action item</a:t>
            </a:r>
          </a:p>
        </p:txBody>
      </p:sp>
      <p:pic>
        <p:nvPicPr>
          <p:cNvPr id="10" name="Picture 9"/>
          <p:cNvPicPr>
            <a:picLocks noChangeAspect="1"/>
          </p:cNvPicPr>
          <p:nvPr/>
        </p:nvPicPr>
        <p:blipFill rotWithShape="1">
          <a:blip r:embed="rId3"/>
          <a:srcRect r="60768"/>
          <a:stretch/>
        </p:blipFill>
        <p:spPr>
          <a:xfrm>
            <a:off x="7476257" y="0"/>
            <a:ext cx="2032861" cy="674255"/>
          </a:xfrm>
          <a:prstGeom prst="rect">
            <a:avLst/>
          </a:prstGeom>
        </p:spPr>
      </p:pic>
      <p:sp>
        <p:nvSpPr>
          <p:cNvPr id="11" name="Rectangle 10"/>
          <p:cNvSpPr/>
          <p:nvPr/>
        </p:nvSpPr>
        <p:spPr>
          <a:xfrm>
            <a:off x="9599159" y="152461"/>
            <a:ext cx="2443426" cy="400110"/>
          </a:xfrm>
          <a:prstGeom prst="rect">
            <a:avLst/>
          </a:prstGeom>
        </p:spPr>
        <p:txBody>
          <a:bodyPr wrap="none">
            <a:spAutoFit/>
          </a:bodyPr>
          <a:lstStyle/>
          <a:p>
            <a:r>
              <a:rPr lang="en-US" sz="2000" b="1" dirty="0">
                <a:latin typeface="Gadugi" panose="020B0502040204020203" pitchFamily="34" charset="0"/>
                <a:ea typeface="Gadugi" panose="020B0502040204020203" pitchFamily="34" charset="0"/>
                <a:cs typeface="Ebrima" panose="02000000000000000000" pitchFamily="2" charset="0"/>
              </a:rPr>
              <a:t>Conflict of Interest</a:t>
            </a:r>
            <a:endParaRPr lang="en-US" sz="2000" b="1" dirty="0"/>
          </a:p>
        </p:txBody>
      </p:sp>
      <p:pic>
        <p:nvPicPr>
          <p:cNvPr id="3" name="Picture 2">
            <a:extLst>
              <a:ext uri="{FF2B5EF4-FFF2-40B4-BE49-F238E27FC236}">
                <a16:creationId xmlns:a16="http://schemas.microsoft.com/office/drawing/2014/main" id="{159CFA1B-93EE-4440-B59D-C8C1B093E8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6855" y="3172027"/>
            <a:ext cx="9496433" cy="2733821"/>
          </a:xfrm>
          <a:prstGeom prst="rect">
            <a:avLst/>
          </a:prstGeom>
        </p:spPr>
      </p:pic>
      <p:sp>
        <p:nvSpPr>
          <p:cNvPr id="14" name="Arrow: Right 13">
            <a:extLst>
              <a:ext uri="{FF2B5EF4-FFF2-40B4-BE49-F238E27FC236}">
                <a16:creationId xmlns:a16="http://schemas.microsoft.com/office/drawing/2014/main" id="{759D075E-8D33-490F-9755-07D22DA7B436}"/>
              </a:ext>
            </a:extLst>
          </p:cNvPr>
          <p:cNvSpPr/>
          <p:nvPr/>
        </p:nvSpPr>
        <p:spPr>
          <a:xfrm>
            <a:off x="908712" y="5049236"/>
            <a:ext cx="556753" cy="201552"/>
          </a:xfrm>
          <a:prstGeom prst="rightArrow">
            <a:avLst>
              <a:gd name="adj1" fmla="val 56936"/>
              <a:gd name="adj2"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5651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7010400" cy="674255"/>
          </a:xfrm>
          <a:prstGeom prst="rect">
            <a:avLst/>
          </a:prstGeom>
          <a:gradFill flip="none" rotWithShape="1">
            <a:gsLst>
              <a:gs pos="0">
                <a:schemeClr val="bg1"/>
              </a:gs>
              <a:gs pos="45000">
                <a:srgbClr val="9D223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a:srcRect b="24099"/>
          <a:stretch/>
        </p:blipFill>
        <p:spPr>
          <a:xfrm>
            <a:off x="-2" y="6458012"/>
            <a:ext cx="1260186" cy="399988"/>
          </a:xfrm>
          <a:prstGeom prst="rect">
            <a:avLst/>
          </a:prstGeom>
        </p:spPr>
      </p:pic>
      <p:sp>
        <p:nvSpPr>
          <p:cNvPr id="9" name="Rectangle 8"/>
          <p:cNvSpPr/>
          <p:nvPr/>
        </p:nvSpPr>
        <p:spPr>
          <a:xfrm flipH="1">
            <a:off x="1260184" y="6458012"/>
            <a:ext cx="10931814" cy="399988"/>
          </a:xfrm>
          <a:prstGeom prst="rect">
            <a:avLst/>
          </a:prstGeom>
          <a:gradFill flip="none" rotWithShape="1">
            <a:gsLst>
              <a:gs pos="0">
                <a:schemeClr val="bg1"/>
              </a:gs>
              <a:gs pos="45000">
                <a:srgbClr val="9D223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2"/>
          <p:cNvSpPr txBox="1">
            <a:spLocks/>
          </p:cNvSpPr>
          <p:nvPr/>
        </p:nvSpPr>
        <p:spPr>
          <a:xfrm>
            <a:off x="1922314" y="1333182"/>
            <a:ext cx="8057235" cy="59662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b="1" dirty="0">
                <a:latin typeface="Gadugi" panose="020B0502040204020203" pitchFamily="34" charset="0"/>
                <a:ea typeface="Gadugi" panose="020B0502040204020203" pitchFamily="34" charset="0"/>
                <a:cs typeface="Ebrima" panose="02000000000000000000" pitchFamily="2" charset="0"/>
              </a:rPr>
              <a:t>Submitting your Annual COI Disclosure in Workday</a:t>
            </a:r>
          </a:p>
          <a:p>
            <a:r>
              <a:rPr lang="en-US" sz="2000" dirty="0" smtClean="0">
                <a:latin typeface="Gadugi" panose="020B0502040204020203" pitchFamily="34" charset="0"/>
                <a:ea typeface="Gadugi" panose="020B0502040204020203" pitchFamily="34" charset="0"/>
                <a:cs typeface="Ebrima" panose="02000000000000000000" pitchFamily="2" charset="0"/>
              </a:rPr>
              <a:t>Review </a:t>
            </a:r>
            <a:r>
              <a:rPr lang="en-US" sz="2000" dirty="0">
                <a:latin typeface="Gadugi" panose="020B0502040204020203" pitchFamily="34" charset="0"/>
                <a:ea typeface="Gadugi" panose="020B0502040204020203" pitchFamily="34" charset="0"/>
                <a:cs typeface="Ebrima" panose="02000000000000000000" pitchFamily="2" charset="0"/>
              </a:rPr>
              <a:t>the Distribution of Documents tasks and then click on the “Create Request” button</a:t>
            </a:r>
          </a:p>
          <a:p>
            <a:endParaRPr lang="en-US" sz="3600" b="1" dirty="0">
              <a:latin typeface="Gadugi" panose="020B0502040204020203" pitchFamily="34" charset="0"/>
              <a:ea typeface="Gadugi" panose="020B0502040204020203" pitchFamily="34" charset="0"/>
              <a:cs typeface="Ebrima" panose="02000000000000000000" pitchFamily="2" charset="0"/>
            </a:endParaRPr>
          </a:p>
        </p:txBody>
      </p:sp>
      <p:pic>
        <p:nvPicPr>
          <p:cNvPr id="10" name="Picture 9"/>
          <p:cNvPicPr>
            <a:picLocks noChangeAspect="1"/>
          </p:cNvPicPr>
          <p:nvPr/>
        </p:nvPicPr>
        <p:blipFill rotWithShape="1">
          <a:blip r:embed="rId3"/>
          <a:srcRect r="60768"/>
          <a:stretch/>
        </p:blipFill>
        <p:spPr>
          <a:xfrm>
            <a:off x="7476257" y="0"/>
            <a:ext cx="2032861" cy="674255"/>
          </a:xfrm>
          <a:prstGeom prst="rect">
            <a:avLst/>
          </a:prstGeom>
        </p:spPr>
      </p:pic>
      <p:sp>
        <p:nvSpPr>
          <p:cNvPr id="11" name="Rectangle 10"/>
          <p:cNvSpPr/>
          <p:nvPr/>
        </p:nvSpPr>
        <p:spPr>
          <a:xfrm>
            <a:off x="9599159" y="152461"/>
            <a:ext cx="2443426" cy="400110"/>
          </a:xfrm>
          <a:prstGeom prst="rect">
            <a:avLst/>
          </a:prstGeom>
        </p:spPr>
        <p:txBody>
          <a:bodyPr wrap="none">
            <a:spAutoFit/>
          </a:bodyPr>
          <a:lstStyle/>
          <a:p>
            <a:r>
              <a:rPr lang="en-US" sz="2000" b="1" dirty="0">
                <a:latin typeface="Gadugi" panose="020B0502040204020203" pitchFamily="34" charset="0"/>
                <a:ea typeface="Gadugi" panose="020B0502040204020203" pitchFamily="34" charset="0"/>
                <a:cs typeface="Ebrima" panose="02000000000000000000" pitchFamily="2" charset="0"/>
              </a:rPr>
              <a:t>Conflict of Interest</a:t>
            </a:r>
            <a:endParaRPr lang="en-US" sz="2000" b="1" dirty="0"/>
          </a:p>
        </p:txBody>
      </p:sp>
      <p:pic>
        <p:nvPicPr>
          <p:cNvPr id="12" name="Picture 11">
            <a:extLst>
              <a:ext uri="{FF2B5EF4-FFF2-40B4-BE49-F238E27FC236}">
                <a16:creationId xmlns:a16="http://schemas.microsoft.com/office/drawing/2014/main" id="{AEE441C3-0AA3-4467-A610-38F50A3DDEBE}"/>
              </a:ext>
            </a:extLst>
          </p:cNvPr>
          <p:cNvPicPr>
            <a:picLocks noChangeAspect="1"/>
          </p:cNvPicPr>
          <p:nvPr/>
        </p:nvPicPr>
        <p:blipFill>
          <a:blip r:embed="rId4"/>
          <a:stretch>
            <a:fillRect/>
          </a:stretch>
        </p:blipFill>
        <p:spPr>
          <a:xfrm>
            <a:off x="2486451" y="3082565"/>
            <a:ext cx="6694242" cy="3170312"/>
          </a:xfrm>
          <a:prstGeom prst="rect">
            <a:avLst/>
          </a:prstGeom>
        </p:spPr>
      </p:pic>
      <p:sp>
        <p:nvSpPr>
          <p:cNvPr id="15" name="Arrow: Right 14">
            <a:extLst>
              <a:ext uri="{FF2B5EF4-FFF2-40B4-BE49-F238E27FC236}">
                <a16:creationId xmlns:a16="http://schemas.microsoft.com/office/drawing/2014/main" id="{06AFB79C-0C37-44E1-ABDE-15EA1625F8DA}"/>
              </a:ext>
            </a:extLst>
          </p:cNvPr>
          <p:cNvSpPr/>
          <p:nvPr/>
        </p:nvSpPr>
        <p:spPr>
          <a:xfrm>
            <a:off x="1922314" y="5836763"/>
            <a:ext cx="556753" cy="201552"/>
          </a:xfrm>
          <a:prstGeom prst="rightArrow">
            <a:avLst>
              <a:gd name="adj1" fmla="val 56936"/>
              <a:gd name="adj2"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5276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7010400" cy="674255"/>
          </a:xfrm>
          <a:prstGeom prst="rect">
            <a:avLst/>
          </a:prstGeom>
          <a:gradFill flip="none" rotWithShape="1">
            <a:gsLst>
              <a:gs pos="0">
                <a:schemeClr val="bg1"/>
              </a:gs>
              <a:gs pos="45000">
                <a:srgbClr val="9D223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a:srcRect b="24099"/>
          <a:stretch/>
        </p:blipFill>
        <p:spPr>
          <a:xfrm>
            <a:off x="-2" y="6458012"/>
            <a:ext cx="1260186" cy="399988"/>
          </a:xfrm>
          <a:prstGeom prst="rect">
            <a:avLst/>
          </a:prstGeom>
        </p:spPr>
      </p:pic>
      <p:sp>
        <p:nvSpPr>
          <p:cNvPr id="9" name="Rectangle 8"/>
          <p:cNvSpPr/>
          <p:nvPr/>
        </p:nvSpPr>
        <p:spPr>
          <a:xfrm flipH="1">
            <a:off x="1260184" y="6458012"/>
            <a:ext cx="10931814" cy="399988"/>
          </a:xfrm>
          <a:prstGeom prst="rect">
            <a:avLst/>
          </a:prstGeom>
          <a:gradFill flip="none" rotWithShape="1">
            <a:gsLst>
              <a:gs pos="0">
                <a:schemeClr val="bg1"/>
              </a:gs>
              <a:gs pos="45000">
                <a:srgbClr val="9D223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2"/>
          <p:cNvSpPr txBox="1">
            <a:spLocks/>
          </p:cNvSpPr>
          <p:nvPr/>
        </p:nvSpPr>
        <p:spPr>
          <a:xfrm>
            <a:off x="1922314" y="1068766"/>
            <a:ext cx="8057235" cy="59662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b="1" dirty="0">
                <a:latin typeface="Gadugi" panose="020B0502040204020203" pitchFamily="34" charset="0"/>
                <a:ea typeface="Gadugi" panose="020B0502040204020203" pitchFamily="34" charset="0"/>
                <a:cs typeface="Ebrima" panose="02000000000000000000" pitchFamily="2" charset="0"/>
              </a:rPr>
              <a:t>Submitting your Annual COI Disclosure in </a:t>
            </a:r>
            <a:r>
              <a:rPr lang="en-US" sz="3600" b="1" dirty="0" smtClean="0">
                <a:latin typeface="Gadugi" panose="020B0502040204020203" pitchFamily="34" charset="0"/>
                <a:ea typeface="Gadugi" panose="020B0502040204020203" pitchFamily="34" charset="0"/>
                <a:cs typeface="Ebrima" panose="02000000000000000000" pitchFamily="2" charset="0"/>
              </a:rPr>
              <a:t>Workday</a:t>
            </a:r>
          </a:p>
          <a:p>
            <a:endParaRPr lang="en-US" sz="800" b="1" dirty="0">
              <a:latin typeface="Gadugi" panose="020B0502040204020203" pitchFamily="34" charset="0"/>
              <a:ea typeface="Gadugi" panose="020B0502040204020203" pitchFamily="34" charset="0"/>
              <a:cs typeface="Ebrima" panose="02000000000000000000" pitchFamily="2" charset="0"/>
            </a:endParaRPr>
          </a:p>
          <a:p>
            <a:r>
              <a:rPr lang="en-US" sz="1800" dirty="0" smtClean="0">
                <a:latin typeface="Gadugi" panose="020B0502040204020203" pitchFamily="34" charset="0"/>
                <a:ea typeface="Gadugi" panose="020B0502040204020203" pitchFamily="34" charset="0"/>
                <a:cs typeface="Ebrima" panose="02000000000000000000" pitchFamily="2" charset="0"/>
              </a:rPr>
              <a:t>In </a:t>
            </a:r>
            <a:r>
              <a:rPr lang="en-US" sz="1800" dirty="0">
                <a:latin typeface="Gadugi" panose="020B0502040204020203" pitchFamily="34" charset="0"/>
                <a:ea typeface="Gadugi" panose="020B0502040204020203" pitchFamily="34" charset="0"/>
                <a:cs typeface="Ebrima" panose="02000000000000000000" pitchFamily="2" charset="0"/>
              </a:rPr>
              <a:t>the Request Type box select “All” and then search for Conflict of Interest – UAMS, then click “</a:t>
            </a:r>
            <a:r>
              <a:rPr lang="en-US" sz="1800" dirty="0" smtClean="0">
                <a:latin typeface="Gadugi" panose="020B0502040204020203" pitchFamily="34" charset="0"/>
                <a:ea typeface="Gadugi" panose="020B0502040204020203" pitchFamily="34" charset="0"/>
                <a:cs typeface="Ebrima" panose="02000000000000000000" pitchFamily="2" charset="0"/>
              </a:rPr>
              <a:t>ok.”</a:t>
            </a:r>
            <a:endParaRPr lang="en-US" sz="1800" dirty="0">
              <a:latin typeface="Gadugi" panose="020B0502040204020203" pitchFamily="34" charset="0"/>
              <a:ea typeface="Gadugi" panose="020B0502040204020203" pitchFamily="34" charset="0"/>
              <a:cs typeface="Ebrima" panose="02000000000000000000" pitchFamily="2" charset="0"/>
            </a:endParaRPr>
          </a:p>
          <a:p>
            <a:endParaRPr lang="en-US" sz="3600" b="1" dirty="0">
              <a:latin typeface="Gadugi" panose="020B0502040204020203" pitchFamily="34" charset="0"/>
              <a:ea typeface="Gadugi" panose="020B0502040204020203" pitchFamily="34" charset="0"/>
              <a:cs typeface="Ebrima" panose="02000000000000000000" pitchFamily="2" charset="0"/>
            </a:endParaRPr>
          </a:p>
        </p:txBody>
      </p:sp>
      <p:pic>
        <p:nvPicPr>
          <p:cNvPr id="10" name="Picture 9"/>
          <p:cNvPicPr>
            <a:picLocks noChangeAspect="1"/>
          </p:cNvPicPr>
          <p:nvPr/>
        </p:nvPicPr>
        <p:blipFill rotWithShape="1">
          <a:blip r:embed="rId3"/>
          <a:srcRect r="60768"/>
          <a:stretch/>
        </p:blipFill>
        <p:spPr>
          <a:xfrm>
            <a:off x="7476257" y="0"/>
            <a:ext cx="2032861" cy="674255"/>
          </a:xfrm>
          <a:prstGeom prst="rect">
            <a:avLst/>
          </a:prstGeom>
        </p:spPr>
      </p:pic>
      <p:sp>
        <p:nvSpPr>
          <p:cNvPr id="11" name="Rectangle 10"/>
          <p:cNvSpPr/>
          <p:nvPr/>
        </p:nvSpPr>
        <p:spPr>
          <a:xfrm>
            <a:off x="9599159" y="152461"/>
            <a:ext cx="2443426" cy="400110"/>
          </a:xfrm>
          <a:prstGeom prst="rect">
            <a:avLst/>
          </a:prstGeom>
        </p:spPr>
        <p:txBody>
          <a:bodyPr wrap="none">
            <a:spAutoFit/>
          </a:bodyPr>
          <a:lstStyle/>
          <a:p>
            <a:r>
              <a:rPr lang="en-US" sz="2000" b="1" dirty="0">
                <a:latin typeface="Gadugi" panose="020B0502040204020203" pitchFamily="34" charset="0"/>
                <a:ea typeface="Gadugi" panose="020B0502040204020203" pitchFamily="34" charset="0"/>
                <a:cs typeface="Ebrima" panose="02000000000000000000" pitchFamily="2" charset="0"/>
              </a:rPr>
              <a:t>Conflict of Interest</a:t>
            </a:r>
            <a:endParaRPr lang="en-US" sz="2000" b="1" dirty="0"/>
          </a:p>
        </p:txBody>
      </p:sp>
      <p:pic>
        <p:nvPicPr>
          <p:cNvPr id="3" name="Picture 2">
            <a:extLst>
              <a:ext uri="{FF2B5EF4-FFF2-40B4-BE49-F238E27FC236}">
                <a16:creationId xmlns:a16="http://schemas.microsoft.com/office/drawing/2014/main" id="{BCE0A958-EC0B-454D-AB1C-309CC1B9A037}"/>
              </a:ext>
            </a:extLst>
          </p:cNvPr>
          <p:cNvPicPr>
            <a:picLocks noChangeAspect="1"/>
          </p:cNvPicPr>
          <p:nvPr/>
        </p:nvPicPr>
        <p:blipFill>
          <a:blip r:embed="rId4"/>
          <a:stretch>
            <a:fillRect/>
          </a:stretch>
        </p:blipFill>
        <p:spPr>
          <a:xfrm>
            <a:off x="2474752" y="3131475"/>
            <a:ext cx="7281644" cy="3153961"/>
          </a:xfrm>
          <a:prstGeom prst="rect">
            <a:avLst/>
          </a:prstGeom>
        </p:spPr>
      </p:pic>
      <p:sp>
        <p:nvSpPr>
          <p:cNvPr id="12" name="Arrow: Right 11">
            <a:extLst>
              <a:ext uri="{FF2B5EF4-FFF2-40B4-BE49-F238E27FC236}">
                <a16:creationId xmlns:a16="http://schemas.microsoft.com/office/drawing/2014/main" id="{39E9F816-02F1-45D4-B5F6-858394CE4FB7}"/>
              </a:ext>
            </a:extLst>
          </p:cNvPr>
          <p:cNvSpPr/>
          <p:nvPr/>
        </p:nvSpPr>
        <p:spPr>
          <a:xfrm>
            <a:off x="1737253" y="3891582"/>
            <a:ext cx="556753" cy="201552"/>
          </a:xfrm>
          <a:prstGeom prst="rightArrow">
            <a:avLst>
              <a:gd name="adj1" fmla="val 56936"/>
              <a:gd name="adj2"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3487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7010400" cy="674255"/>
          </a:xfrm>
          <a:prstGeom prst="rect">
            <a:avLst/>
          </a:prstGeom>
          <a:gradFill flip="none" rotWithShape="1">
            <a:gsLst>
              <a:gs pos="0">
                <a:schemeClr val="bg1"/>
              </a:gs>
              <a:gs pos="45000">
                <a:srgbClr val="9D223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a:srcRect b="24099"/>
          <a:stretch/>
        </p:blipFill>
        <p:spPr>
          <a:xfrm>
            <a:off x="-2" y="6458012"/>
            <a:ext cx="1260186" cy="399988"/>
          </a:xfrm>
          <a:prstGeom prst="rect">
            <a:avLst/>
          </a:prstGeom>
        </p:spPr>
      </p:pic>
      <p:sp>
        <p:nvSpPr>
          <p:cNvPr id="9" name="Rectangle 8"/>
          <p:cNvSpPr/>
          <p:nvPr/>
        </p:nvSpPr>
        <p:spPr>
          <a:xfrm flipH="1">
            <a:off x="1260184" y="6458012"/>
            <a:ext cx="10931814" cy="399988"/>
          </a:xfrm>
          <a:prstGeom prst="rect">
            <a:avLst/>
          </a:prstGeom>
          <a:gradFill flip="none" rotWithShape="1">
            <a:gsLst>
              <a:gs pos="0">
                <a:schemeClr val="bg1"/>
              </a:gs>
              <a:gs pos="45000">
                <a:srgbClr val="9D223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ubtitle 2"/>
          <p:cNvSpPr>
            <a:spLocks noGrp="1"/>
          </p:cNvSpPr>
          <p:nvPr>
            <p:ph type="subTitle" idx="1"/>
          </p:nvPr>
        </p:nvSpPr>
        <p:spPr>
          <a:xfrm>
            <a:off x="2048771" y="1090107"/>
            <a:ext cx="7955325" cy="474127"/>
          </a:xfrm>
        </p:spPr>
        <p:txBody>
          <a:bodyPr>
            <a:noAutofit/>
          </a:bodyPr>
          <a:lstStyle/>
          <a:p>
            <a:r>
              <a:rPr lang="en-US" sz="3600" b="1" dirty="0">
                <a:latin typeface="Gadugi" panose="020B0502040204020203" pitchFamily="34" charset="0"/>
                <a:ea typeface="Gadugi" panose="020B0502040204020203" pitchFamily="34" charset="0"/>
                <a:cs typeface="Ebrima" panose="02000000000000000000" pitchFamily="2" charset="0"/>
              </a:rPr>
              <a:t>Submitting your Annual COI Disclosure in Workday</a:t>
            </a:r>
          </a:p>
          <a:p>
            <a:endParaRPr lang="en-US" sz="3600" b="1" dirty="0">
              <a:latin typeface="Gadugi" panose="020B0502040204020203" pitchFamily="34" charset="0"/>
              <a:ea typeface="Gadugi" panose="020B0502040204020203" pitchFamily="34" charset="0"/>
              <a:cs typeface="Ebrima" panose="02000000000000000000" pitchFamily="2" charset="0"/>
            </a:endParaRPr>
          </a:p>
        </p:txBody>
      </p:sp>
      <p:sp>
        <p:nvSpPr>
          <p:cNvPr id="13" name="Subtitle 2"/>
          <p:cNvSpPr txBox="1">
            <a:spLocks/>
          </p:cNvSpPr>
          <p:nvPr/>
        </p:nvSpPr>
        <p:spPr>
          <a:xfrm>
            <a:off x="1975998" y="1479633"/>
            <a:ext cx="8100873" cy="47412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800" b="1" dirty="0">
              <a:latin typeface="Gadugi" panose="020B0502040204020203" pitchFamily="34" charset="0"/>
              <a:ea typeface="Gadugi" panose="020B0502040204020203" pitchFamily="34" charset="0"/>
              <a:cs typeface="Ebrima" panose="02000000000000000000" pitchFamily="2" charset="0"/>
            </a:endParaRPr>
          </a:p>
          <a:p>
            <a:endParaRPr lang="en-US" sz="800" b="1" dirty="0">
              <a:latin typeface="Gadugi" panose="020B0502040204020203" pitchFamily="34" charset="0"/>
              <a:ea typeface="Gadugi" panose="020B0502040204020203" pitchFamily="34" charset="0"/>
              <a:cs typeface="Ebrima" panose="02000000000000000000" pitchFamily="2" charset="0"/>
            </a:endParaRPr>
          </a:p>
          <a:p>
            <a:endParaRPr lang="en-US" sz="800" b="1" dirty="0">
              <a:latin typeface="Gadugi" panose="020B0502040204020203" pitchFamily="34" charset="0"/>
              <a:ea typeface="Gadugi" panose="020B0502040204020203" pitchFamily="34" charset="0"/>
              <a:cs typeface="Ebrima" panose="02000000000000000000" pitchFamily="2" charset="0"/>
            </a:endParaRPr>
          </a:p>
          <a:p>
            <a:r>
              <a:rPr lang="en-US" sz="2000" dirty="0">
                <a:latin typeface="Gadugi" panose="020B0502040204020203" pitchFamily="34" charset="0"/>
                <a:ea typeface="Gadugi" panose="020B0502040204020203" pitchFamily="34" charset="0"/>
                <a:cs typeface="Ebrima" panose="02000000000000000000" pitchFamily="2" charset="0"/>
              </a:rPr>
              <a:t>Review instructions and the policy </a:t>
            </a:r>
            <a:r>
              <a:rPr lang="en-US" sz="2000" dirty="0" smtClean="0">
                <a:latin typeface="Gadugi" panose="020B0502040204020203" pitchFamily="34" charset="0"/>
                <a:ea typeface="Gadugi" panose="020B0502040204020203" pitchFamily="34" charset="0"/>
                <a:cs typeface="Ebrima" panose="02000000000000000000" pitchFamily="2" charset="0"/>
              </a:rPr>
              <a:t>synopsis, </a:t>
            </a:r>
            <a:r>
              <a:rPr lang="en-US" sz="2000" dirty="0">
                <a:latin typeface="Gadugi" panose="020B0502040204020203" pitchFamily="34" charset="0"/>
                <a:ea typeface="Gadugi" panose="020B0502040204020203" pitchFamily="34" charset="0"/>
                <a:cs typeface="Ebrima" panose="02000000000000000000" pitchFamily="2" charset="0"/>
              </a:rPr>
              <a:t>then answer all questions </a:t>
            </a:r>
            <a:r>
              <a:rPr lang="en-US" sz="2000" dirty="0" smtClean="0">
                <a:latin typeface="Gadugi" panose="020B0502040204020203" pitchFamily="34" charset="0"/>
                <a:ea typeface="Gadugi" panose="020B0502040204020203" pitchFamily="34" charset="0"/>
                <a:cs typeface="Ebrima" panose="02000000000000000000" pitchFamily="2" charset="0"/>
              </a:rPr>
              <a:t>appropriately. </a:t>
            </a:r>
            <a:r>
              <a:rPr lang="en-US" sz="2000" dirty="0">
                <a:latin typeface="Gadugi" panose="020B0502040204020203" pitchFamily="34" charset="0"/>
                <a:ea typeface="Gadugi" panose="020B0502040204020203" pitchFamily="34" charset="0"/>
                <a:cs typeface="Ebrima" panose="02000000000000000000" pitchFamily="2" charset="0"/>
              </a:rPr>
              <a:t>O</a:t>
            </a:r>
            <a:r>
              <a:rPr lang="en-US" sz="2000" dirty="0" smtClean="0">
                <a:latin typeface="Gadugi" panose="020B0502040204020203" pitchFamily="34" charset="0"/>
                <a:ea typeface="Gadugi" panose="020B0502040204020203" pitchFamily="34" charset="0"/>
                <a:cs typeface="Ebrima" panose="02000000000000000000" pitchFamily="2" charset="0"/>
              </a:rPr>
              <a:t>nce finished, please </a:t>
            </a:r>
            <a:r>
              <a:rPr lang="en-US" sz="2000" dirty="0">
                <a:latin typeface="Gadugi" panose="020B0502040204020203" pitchFamily="34" charset="0"/>
                <a:ea typeface="Gadugi" panose="020B0502040204020203" pitchFamily="34" charset="0"/>
                <a:cs typeface="Ebrima" panose="02000000000000000000" pitchFamily="2" charset="0"/>
              </a:rPr>
              <a:t>click on “Submit”</a:t>
            </a:r>
          </a:p>
          <a:p>
            <a:endParaRPr lang="en-US" dirty="0">
              <a:latin typeface="Gadugi" panose="020B0502040204020203" pitchFamily="34" charset="0"/>
              <a:ea typeface="Gadugi" panose="020B0502040204020203" pitchFamily="34" charset="0"/>
              <a:cs typeface="Ebrima" panose="02000000000000000000" pitchFamily="2" charset="0"/>
            </a:endParaRPr>
          </a:p>
          <a:p>
            <a:endParaRPr lang="en-US" dirty="0">
              <a:latin typeface="Gadugi" panose="020B0502040204020203" pitchFamily="34" charset="0"/>
              <a:ea typeface="Gadugi" panose="020B0502040204020203" pitchFamily="34" charset="0"/>
              <a:cs typeface="Ebrima" panose="02000000000000000000" pitchFamily="2" charset="0"/>
            </a:endParaRPr>
          </a:p>
        </p:txBody>
      </p:sp>
      <p:pic>
        <p:nvPicPr>
          <p:cNvPr id="10" name="Picture 9"/>
          <p:cNvPicPr>
            <a:picLocks noChangeAspect="1"/>
          </p:cNvPicPr>
          <p:nvPr/>
        </p:nvPicPr>
        <p:blipFill rotWithShape="1">
          <a:blip r:embed="rId3"/>
          <a:srcRect r="60768"/>
          <a:stretch/>
        </p:blipFill>
        <p:spPr>
          <a:xfrm>
            <a:off x="7476257" y="0"/>
            <a:ext cx="2032861" cy="674255"/>
          </a:xfrm>
          <a:prstGeom prst="rect">
            <a:avLst/>
          </a:prstGeom>
        </p:spPr>
      </p:pic>
      <p:sp>
        <p:nvSpPr>
          <p:cNvPr id="11" name="Rectangle 10"/>
          <p:cNvSpPr/>
          <p:nvPr/>
        </p:nvSpPr>
        <p:spPr>
          <a:xfrm>
            <a:off x="9599159" y="152461"/>
            <a:ext cx="2217979" cy="369332"/>
          </a:xfrm>
          <a:prstGeom prst="rect">
            <a:avLst/>
          </a:prstGeom>
        </p:spPr>
        <p:txBody>
          <a:bodyPr wrap="none">
            <a:spAutoFit/>
          </a:bodyPr>
          <a:lstStyle/>
          <a:p>
            <a:r>
              <a:rPr lang="en-US" b="1" dirty="0">
                <a:latin typeface="Gadugi" panose="020B0502040204020203" pitchFamily="34" charset="0"/>
                <a:ea typeface="Gadugi" panose="020B0502040204020203" pitchFamily="34" charset="0"/>
                <a:cs typeface="Ebrima" panose="02000000000000000000" pitchFamily="2" charset="0"/>
              </a:rPr>
              <a:t>Conflict of Interest</a:t>
            </a:r>
            <a:endParaRPr lang="en-US" b="1" dirty="0"/>
          </a:p>
        </p:txBody>
      </p:sp>
      <p:pic>
        <p:nvPicPr>
          <p:cNvPr id="3" name="Picture 2">
            <a:extLst>
              <a:ext uri="{FF2B5EF4-FFF2-40B4-BE49-F238E27FC236}">
                <a16:creationId xmlns:a16="http://schemas.microsoft.com/office/drawing/2014/main" id="{242DE6AE-7C07-4865-9F9B-1C4577D6BE8D}"/>
              </a:ext>
            </a:extLst>
          </p:cNvPr>
          <p:cNvPicPr>
            <a:picLocks noChangeAspect="1"/>
          </p:cNvPicPr>
          <p:nvPr/>
        </p:nvPicPr>
        <p:blipFill>
          <a:blip r:embed="rId4"/>
          <a:stretch>
            <a:fillRect/>
          </a:stretch>
        </p:blipFill>
        <p:spPr>
          <a:xfrm>
            <a:off x="1872603" y="3028890"/>
            <a:ext cx="8677856" cy="3276660"/>
          </a:xfrm>
          <a:prstGeom prst="rect">
            <a:avLst/>
          </a:prstGeom>
        </p:spPr>
      </p:pic>
      <p:sp>
        <p:nvSpPr>
          <p:cNvPr id="14" name="Arrow: Right 13">
            <a:extLst>
              <a:ext uri="{FF2B5EF4-FFF2-40B4-BE49-F238E27FC236}">
                <a16:creationId xmlns:a16="http://schemas.microsoft.com/office/drawing/2014/main" id="{DCFA7055-358E-4DD8-94DB-7A8776618887}"/>
              </a:ext>
            </a:extLst>
          </p:cNvPr>
          <p:cNvSpPr/>
          <p:nvPr/>
        </p:nvSpPr>
        <p:spPr>
          <a:xfrm>
            <a:off x="1084788" y="6103998"/>
            <a:ext cx="556753" cy="201552"/>
          </a:xfrm>
          <a:prstGeom prst="rightArrow">
            <a:avLst>
              <a:gd name="adj1" fmla="val 56936"/>
              <a:gd name="adj2"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2840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7010400" cy="674255"/>
          </a:xfrm>
          <a:prstGeom prst="rect">
            <a:avLst/>
          </a:prstGeom>
          <a:gradFill flip="none" rotWithShape="1">
            <a:gsLst>
              <a:gs pos="0">
                <a:schemeClr val="bg1"/>
              </a:gs>
              <a:gs pos="45000">
                <a:srgbClr val="9D223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a:srcRect b="24099"/>
          <a:stretch/>
        </p:blipFill>
        <p:spPr>
          <a:xfrm>
            <a:off x="-2" y="6458012"/>
            <a:ext cx="1260186" cy="399988"/>
          </a:xfrm>
          <a:prstGeom prst="rect">
            <a:avLst/>
          </a:prstGeom>
        </p:spPr>
      </p:pic>
      <p:sp>
        <p:nvSpPr>
          <p:cNvPr id="9" name="Rectangle 8"/>
          <p:cNvSpPr/>
          <p:nvPr/>
        </p:nvSpPr>
        <p:spPr>
          <a:xfrm flipH="1">
            <a:off x="1260184" y="6458012"/>
            <a:ext cx="10931814" cy="399988"/>
          </a:xfrm>
          <a:prstGeom prst="rect">
            <a:avLst/>
          </a:prstGeom>
          <a:gradFill flip="none" rotWithShape="1">
            <a:gsLst>
              <a:gs pos="0">
                <a:schemeClr val="bg1"/>
              </a:gs>
              <a:gs pos="45000">
                <a:srgbClr val="9D223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ubtitle 2"/>
          <p:cNvSpPr>
            <a:spLocks noGrp="1"/>
          </p:cNvSpPr>
          <p:nvPr>
            <p:ph type="subTitle" idx="1"/>
          </p:nvPr>
        </p:nvSpPr>
        <p:spPr>
          <a:xfrm>
            <a:off x="2087517" y="1005506"/>
            <a:ext cx="7877834" cy="474127"/>
          </a:xfrm>
        </p:spPr>
        <p:txBody>
          <a:bodyPr>
            <a:noAutofit/>
          </a:bodyPr>
          <a:lstStyle/>
          <a:p>
            <a:r>
              <a:rPr lang="en-US" sz="3600" b="1" dirty="0">
                <a:latin typeface="Gadugi" panose="020B0502040204020203" pitchFamily="34" charset="0"/>
                <a:ea typeface="Gadugi" panose="020B0502040204020203" pitchFamily="34" charset="0"/>
                <a:cs typeface="Ebrima" panose="02000000000000000000" pitchFamily="2" charset="0"/>
              </a:rPr>
              <a:t>Submitting your Annual COI Disclosure in Workday</a:t>
            </a:r>
          </a:p>
        </p:txBody>
      </p:sp>
      <p:sp>
        <p:nvSpPr>
          <p:cNvPr id="13" name="Subtitle 2"/>
          <p:cNvSpPr txBox="1">
            <a:spLocks/>
          </p:cNvSpPr>
          <p:nvPr/>
        </p:nvSpPr>
        <p:spPr>
          <a:xfrm>
            <a:off x="1975998" y="1479633"/>
            <a:ext cx="8100873" cy="47412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dirty="0">
              <a:latin typeface="Gadugi" panose="020B0502040204020203" pitchFamily="34" charset="0"/>
              <a:ea typeface="Gadugi" panose="020B0502040204020203" pitchFamily="34" charset="0"/>
              <a:cs typeface="Ebrima" panose="02000000000000000000" pitchFamily="2" charset="0"/>
            </a:endParaRPr>
          </a:p>
          <a:p>
            <a:pPr algn="l"/>
            <a:endParaRPr lang="en-US" dirty="0">
              <a:latin typeface="Gadugi" panose="020B0502040204020203" pitchFamily="34" charset="0"/>
              <a:ea typeface="Gadugi" panose="020B0502040204020203" pitchFamily="34" charset="0"/>
              <a:cs typeface="Ebrima" panose="02000000000000000000" pitchFamily="2" charset="0"/>
            </a:endParaRPr>
          </a:p>
          <a:p>
            <a:pPr algn="l"/>
            <a:r>
              <a:rPr lang="en-US" sz="2000" dirty="0">
                <a:latin typeface="Gadugi" panose="020B0502040204020203" pitchFamily="34" charset="0"/>
                <a:ea typeface="Gadugi" panose="020B0502040204020203" pitchFamily="34" charset="0"/>
                <a:cs typeface="Ebrima" panose="02000000000000000000" pitchFamily="2" charset="0"/>
              </a:rPr>
              <a:t>After you have properly submitted your disclosure you will now see a message </a:t>
            </a:r>
            <a:r>
              <a:rPr lang="en-US" sz="2000">
                <a:latin typeface="Gadugi" panose="020B0502040204020203" pitchFamily="34" charset="0"/>
                <a:ea typeface="Gadugi" panose="020B0502040204020203" pitchFamily="34" charset="0"/>
                <a:cs typeface="Ebrima" panose="02000000000000000000" pitchFamily="2" charset="0"/>
              </a:rPr>
              <a:t>that reads </a:t>
            </a:r>
            <a:r>
              <a:rPr lang="en-US" sz="2000" dirty="0">
                <a:latin typeface="Gadugi" panose="020B0502040204020203" pitchFamily="34" charset="0"/>
                <a:ea typeface="Gadugi" panose="020B0502040204020203" pitchFamily="34" charset="0"/>
                <a:cs typeface="Ebrima" panose="02000000000000000000" pitchFamily="2" charset="0"/>
              </a:rPr>
              <a:t>“You have submitted”.</a:t>
            </a:r>
          </a:p>
        </p:txBody>
      </p:sp>
      <p:pic>
        <p:nvPicPr>
          <p:cNvPr id="11" name="Picture 10"/>
          <p:cNvPicPr>
            <a:picLocks noChangeAspect="1"/>
          </p:cNvPicPr>
          <p:nvPr/>
        </p:nvPicPr>
        <p:blipFill rotWithShape="1">
          <a:blip r:embed="rId3"/>
          <a:srcRect r="60768"/>
          <a:stretch/>
        </p:blipFill>
        <p:spPr>
          <a:xfrm>
            <a:off x="7476257" y="0"/>
            <a:ext cx="2032861" cy="674255"/>
          </a:xfrm>
          <a:prstGeom prst="rect">
            <a:avLst/>
          </a:prstGeom>
        </p:spPr>
      </p:pic>
      <p:sp>
        <p:nvSpPr>
          <p:cNvPr id="14" name="Rectangle 13"/>
          <p:cNvSpPr/>
          <p:nvPr/>
        </p:nvSpPr>
        <p:spPr>
          <a:xfrm>
            <a:off x="9599159" y="152461"/>
            <a:ext cx="2217979" cy="369332"/>
          </a:xfrm>
          <a:prstGeom prst="rect">
            <a:avLst/>
          </a:prstGeom>
        </p:spPr>
        <p:txBody>
          <a:bodyPr wrap="none">
            <a:spAutoFit/>
          </a:bodyPr>
          <a:lstStyle/>
          <a:p>
            <a:r>
              <a:rPr lang="en-US" b="1" dirty="0">
                <a:latin typeface="Gadugi" panose="020B0502040204020203" pitchFamily="34" charset="0"/>
                <a:ea typeface="Gadugi" panose="020B0502040204020203" pitchFamily="34" charset="0"/>
                <a:cs typeface="Ebrima" panose="02000000000000000000" pitchFamily="2" charset="0"/>
              </a:rPr>
              <a:t>Conflict of Interest</a:t>
            </a:r>
            <a:endParaRPr lang="en-US" b="1" dirty="0"/>
          </a:p>
        </p:txBody>
      </p:sp>
      <p:pic>
        <p:nvPicPr>
          <p:cNvPr id="3" name="Picture 2">
            <a:extLst>
              <a:ext uri="{FF2B5EF4-FFF2-40B4-BE49-F238E27FC236}">
                <a16:creationId xmlns:a16="http://schemas.microsoft.com/office/drawing/2014/main" id="{31CB8DD5-8810-438A-B5FE-1EA0ADEC75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26" y="3248047"/>
            <a:ext cx="7424256" cy="2969443"/>
          </a:xfrm>
          <a:prstGeom prst="rect">
            <a:avLst/>
          </a:prstGeom>
        </p:spPr>
      </p:pic>
      <p:sp>
        <p:nvSpPr>
          <p:cNvPr id="2" name="Arrow: Down 1">
            <a:extLst>
              <a:ext uri="{FF2B5EF4-FFF2-40B4-BE49-F238E27FC236}">
                <a16:creationId xmlns:a16="http://schemas.microsoft.com/office/drawing/2014/main" id="{F3AC32E8-DF1B-46CF-8960-99265F85F03E}"/>
              </a:ext>
            </a:extLst>
          </p:cNvPr>
          <p:cNvSpPr/>
          <p:nvPr/>
        </p:nvSpPr>
        <p:spPr>
          <a:xfrm>
            <a:off x="4835949" y="3048099"/>
            <a:ext cx="348791" cy="683659"/>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2582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7010400" cy="674255"/>
          </a:xfrm>
          <a:prstGeom prst="rect">
            <a:avLst/>
          </a:prstGeom>
          <a:gradFill flip="none" rotWithShape="1">
            <a:gsLst>
              <a:gs pos="0">
                <a:schemeClr val="bg1"/>
              </a:gs>
              <a:gs pos="45000">
                <a:srgbClr val="9D223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a:srcRect b="24099"/>
          <a:stretch/>
        </p:blipFill>
        <p:spPr>
          <a:xfrm>
            <a:off x="-2" y="6458012"/>
            <a:ext cx="1260186" cy="399988"/>
          </a:xfrm>
          <a:prstGeom prst="rect">
            <a:avLst/>
          </a:prstGeom>
        </p:spPr>
      </p:pic>
      <p:sp>
        <p:nvSpPr>
          <p:cNvPr id="9" name="Rectangle 8"/>
          <p:cNvSpPr/>
          <p:nvPr/>
        </p:nvSpPr>
        <p:spPr>
          <a:xfrm flipH="1">
            <a:off x="1260184" y="6458012"/>
            <a:ext cx="10931814" cy="399988"/>
          </a:xfrm>
          <a:prstGeom prst="rect">
            <a:avLst/>
          </a:prstGeom>
          <a:gradFill flip="none" rotWithShape="1">
            <a:gsLst>
              <a:gs pos="0">
                <a:schemeClr val="bg1"/>
              </a:gs>
              <a:gs pos="45000">
                <a:srgbClr val="9D223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ubtitle 2"/>
          <p:cNvSpPr>
            <a:spLocks noGrp="1"/>
          </p:cNvSpPr>
          <p:nvPr>
            <p:ph type="subTitle" idx="1"/>
          </p:nvPr>
        </p:nvSpPr>
        <p:spPr>
          <a:xfrm>
            <a:off x="2087517" y="1005506"/>
            <a:ext cx="7877834" cy="474127"/>
          </a:xfrm>
        </p:spPr>
        <p:txBody>
          <a:bodyPr>
            <a:noAutofit/>
          </a:bodyPr>
          <a:lstStyle/>
          <a:p>
            <a:r>
              <a:rPr lang="en-US" sz="3600" b="1" dirty="0" smtClean="0">
                <a:latin typeface="Gadugi" panose="020B0502040204020203" pitchFamily="34" charset="0"/>
                <a:ea typeface="Gadugi" panose="020B0502040204020203" pitchFamily="34" charset="0"/>
                <a:cs typeface="Ebrima" panose="02000000000000000000" pitchFamily="2" charset="0"/>
              </a:rPr>
              <a:t>Is the COI action item still present in </a:t>
            </a:r>
            <a:r>
              <a:rPr lang="en-US" sz="3600" b="1" dirty="0" smtClean="0">
                <a:latin typeface="Gadugi" panose="020B0502040204020203" pitchFamily="34" charset="0"/>
                <a:ea typeface="Gadugi" panose="020B0502040204020203" pitchFamily="34" charset="0"/>
                <a:cs typeface="Ebrima" panose="02000000000000000000" pitchFamily="2" charset="0"/>
              </a:rPr>
              <a:t>your Workday inbox </a:t>
            </a:r>
            <a:r>
              <a:rPr lang="en-US" sz="3600" b="1" dirty="0" smtClean="0">
                <a:latin typeface="Gadugi" panose="020B0502040204020203" pitchFamily="34" charset="0"/>
                <a:ea typeface="Gadugi" panose="020B0502040204020203" pitchFamily="34" charset="0"/>
                <a:cs typeface="Ebrima" panose="02000000000000000000" pitchFamily="2" charset="0"/>
              </a:rPr>
              <a:t>after submitting your disclosure? </a:t>
            </a:r>
            <a:endParaRPr lang="en-US" sz="3600" b="1" dirty="0">
              <a:latin typeface="Gadugi" panose="020B0502040204020203" pitchFamily="34" charset="0"/>
              <a:ea typeface="Gadugi" panose="020B0502040204020203" pitchFamily="34" charset="0"/>
              <a:cs typeface="Ebrima" panose="02000000000000000000" pitchFamily="2" charset="0"/>
            </a:endParaRPr>
          </a:p>
        </p:txBody>
      </p:sp>
      <p:sp>
        <p:nvSpPr>
          <p:cNvPr id="13" name="Subtitle 2"/>
          <p:cNvSpPr txBox="1">
            <a:spLocks/>
          </p:cNvSpPr>
          <p:nvPr/>
        </p:nvSpPr>
        <p:spPr>
          <a:xfrm>
            <a:off x="1975998" y="1653309"/>
            <a:ext cx="8100873" cy="30045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dirty="0">
              <a:latin typeface="Gadugi" panose="020B0502040204020203" pitchFamily="34" charset="0"/>
              <a:ea typeface="Gadugi" panose="020B0502040204020203" pitchFamily="34" charset="0"/>
              <a:cs typeface="Ebrima" panose="02000000000000000000" pitchFamily="2" charset="0"/>
            </a:endParaRPr>
          </a:p>
          <a:p>
            <a:pPr algn="l"/>
            <a:endParaRPr lang="en-US" dirty="0">
              <a:latin typeface="Gadugi" panose="020B0502040204020203" pitchFamily="34" charset="0"/>
              <a:ea typeface="Gadugi" panose="020B0502040204020203" pitchFamily="34" charset="0"/>
              <a:cs typeface="Ebrima" panose="02000000000000000000" pitchFamily="2" charset="0"/>
            </a:endParaRPr>
          </a:p>
          <a:p>
            <a:pPr algn="l"/>
            <a:r>
              <a:rPr lang="en-US" sz="2000" dirty="0" smtClean="0">
                <a:latin typeface="Gadugi" panose="020B0502040204020203" pitchFamily="34" charset="0"/>
                <a:ea typeface="Gadugi" panose="020B0502040204020203" pitchFamily="34" charset="0"/>
                <a:cs typeface="Ebrima" panose="02000000000000000000" pitchFamily="2" charset="0"/>
              </a:rPr>
              <a:t>Return to the inbox item and mark it complete by clicking Submit.</a:t>
            </a:r>
            <a:endParaRPr lang="en-US" sz="2000" dirty="0">
              <a:latin typeface="Gadugi" panose="020B0502040204020203" pitchFamily="34" charset="0"/>
              <a:ea typeface="Gadugi" panose="020B0502040204020203" pitchFamily="34" charset="0"/>
              <a:cs typeface="Ebrima" panose="02000000000000000000" pitchFamily="2" charset="0"/>
            </a:endParaRPr>
          </a:p>
        </p:txBody>
      </p:sp>
      <p:pic>
        <p:nvPicPr>
          <p:cNvPr id="11" name="Picture 10"/>
          <p:cNvPicPr>
            <a:picLocks noChangeAspect="1"/>
          </p:cNvPicPr>
          <p:nvPr/>
        </p:nvPicPr>
        <p:blipFill rotWithShape="1">
          <a:blip r:embed="rId3"/>
          <a:srcRect r="60768"/>
          <a:stretch/>
        </p:blipFill>
        <p:spPr>
          <a:xfrm>
            <a:off x="7476257" y="0"/>
            <a:ext cx="2032861" cy="674255"/>
          </a:xfrm>
          <a:prstGeom prst="rect">
            <a:avLst/>
          </a:prstGeom>
        </p:spPr>
      </p:pic>
      <p:sp>
        <p:nvSpPr>
          <p:cNvPr id="14" name="Rectangle 13"/>
          <p:cNvSpPr/>
          <p:nvPr/>
        </p:nvSpPr>
        <p:spPr>
          <a:xfrm>
            <a:off x="9599159" y="152461"/>
            <a:ext cx="2217979" cy="369332"/>
          </a:xfrm>
          <a:prstGeom prst="rect">
            <a:avLst/>
          </a:prstGeom>
        </p:spPr>
        <p:txBody>
          <a:bodyPr wrap="none">
            <a:spAutoFit/>
          </a:bodyPr>
          <a:lstStyle/>
          <a:p>
            <a:r>
              <a:rPr lang="en-US" b="1" dirty="0">
                <a:latin typeface="Gadugi" panose="020B0502040204020203" pitchFamily="34" charset="0"/>
                <a:ea typeface="Gadugi" panose="020B0502040204020203" pitchFamily="34" charset="0"/>
                <a:cs typeface="Ebrima" panose="02000000000000000000" pitchFamily="2" charset="0"/>
              </a:rPr>
              <a:t>Conflict of Interest</a:t>
            </a:r>
            <a:endParaRPr lang="en-US" b="1" dirty="0"/>
          </a:p>
        </p:txBody>
      </p:sp>
      <p:sp>
        <p:nvSpPr>
          <p:cNvPr id="2" name="Arrow: Down 1">
            <a:extLst>
              <a:ext uri="{FF2B5EF4-FFF2-40B4-BE49-F238E27FC236}">
                <a16:creationId xmlns:a16="http://schemas.microsoft.com/office/drawing/2014/main" id="{F3AC32E8-DF1B-46CF-8960-99265F85F03E}"/>
              </a:ext>
            </a:extLst>
          </p:cNvPr>
          <p:cNvSpPr/>
          <p:nvPr/>
        </p:nvSpPr>
        <p:spPr>
          <a:xfrm rot="16200000">
            <a:off x="2159969" y="5603515"/>
            <a:ext cx="392797" cy="760739"/>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stretch>
            <a:fillRect/>
          </a:stretch>
        </p:blipFill>
        <p:spPr>
          <a:xfrm>
            <a:off x="2853747" y="2959380"/>
            <a:ext cx="5738263" cy="3220903"/>
          </a:xfrm>
          <a:prstGeom prst="rect">
            <a:avLst/>
          </a:prstGeom>
        </p:spPr>
      </p:pic>
    </p:spTree>
    <p:extLst>
      <p:ext uri="{BB962C8B-B14F-4D97-AF65-F5344CB8AC3E}">
        <p14:creationId xmlns:p14="http://schemas.microsoft.com/office/powerpoint/2010/main" val="40381458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3354</TotalTime>
  <Words>389</Words>
  <Application>Microsoft Office PowerPoint</Application>
  <PresentationFormat>Widescreen</PresentationFormat>
  <Paragraphs>62</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Ebrima</vt:lpstr>
      <vt:lpstr>Gadugi</vt:lpstr>
      <vt:lpstr>Office Theme</vt:lpstr>
      <vt:lpstr>Submitting your Annual Conflict of Interest Disclosure in Workday during the Annual Campaign</vt:lpstr>
      <vt:lpstr>Non-Academic Staff Members are Non-Classified employees who (i) are not PRN or Temporary; (ii) are not Faculty or engaged in Research; and (iii) are not considered an  Institutional Official.  The COI policy requires Non-Academic Staff Members to update their COI disclosure within thirty (30) days of acquiring a new, reportable interest.   Non-Academic Staff Members are responsible for obtaining the appropriate approval from their supervisor prior to engaging in external employment, in part to identify and properly manage potential conflicts of commitment. Outside Employment is not approved by the COI Office nor the Non-Academic COI Committee.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UAMS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Conflict of Interest</dc:title>
  <dc:creator>Sandra Hatley</dc:creator>
  <cp:lastModifiedBy>Ashley, Westley L</cp:lastModifiedBy>
  <cp:revision>94</cp:revision>
  <dcterms:created xsi:type="dcterms:W3CDTF">2023-01-27T20:12:24Z</dcterms:created>
  <dcterms:modified xsi:type="dcterms:W3CDTF">2023-07-12T18:35:54Z</dcterms:modified>
</cp:coreProperties>
</file>